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5"/>
  </p:notesMasterIdLst>
  <p:handoutMasterIdLst>
    <p:handoutMasterId r:id="rId16"/>
  </p:handoutMasterIdLst>
  <p:sldIdLst>
    <p:sldId id="257" r:id="rId2"/>
    <p:sldId id="291" r:id="rId3"/>
    <p:sldId id="344" r:id="rId4"/>
    <p:sldId id="345" r:id="rId5"/>
    <p:sldId id="347" r:id="rId6"/>
    <p:sldId id="346" r:id="rId7"/>
    <p:sldId id="336" r:id="rId8"/>
    <p:sldId id="338" r:id="rId9"/>
    <p:sldId id="355" r:id="rId10"/>
    <p:sldId id="357" r:id="rId11"/>
    <p:sldId id="339" r:id="rId12"/>
    <p:sldId id="354" r:id="rId13"/>
    <p:sldId id="290" r:id="rId14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1321"/>
    <a:srgbClr val="FF6600"/>
    <a:srgbClr val="008000"/>
    <a:srgbClr val="CC3300"/>
    <a:srgbClr val="66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 snapToGrid="0">
      <p:cViewPr varScale="1">
        <p:scale>
          <a:sx n="83" d="100"/>
          <a:sy n="83" d="100"/>
        </p:scale>
        <p:origin x="6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9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084487889894489"/>
          <c:y val="0.14081242590769838"/>
          <c:w val="0.8226740826986576"/>
          <c:h val="0.73449327140770904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19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5DB-495A-9C01-CD652F79514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5DB-495A-9C01-CD652F79514C}"/>
              </c:ext>
            </c:extLst>
          </c:dPt>
          <c:dLbls>
            <c:dLbl>
              <c:idx val="0"/>
              <c:layout>
                <c:manualLayout>
                  <c:x val="-0.18789788098252891"/>
                  <c:y val="-0.305078718277984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dirty="0" smtClean="0">
                        <a:solidFill>
                          <a:schemeClr val="bg1"/>
                        </a:solidFill>
                      </a:rPr>
                      <a:t>BGN</a:t>
                    </a:r>
                    <a:r>
                      <a:rPr lang="en-US" sz="1400" b="1" baseline="0" dirty="0" smtClean="0">
                        <a:solidFill>
                          <a:schemeClr val="bg1"/>
                        </a:solidFill>
                      </a:rPr>
                      <a:t> 1 225</a:t>
                    </a:r>
                    <a:endParaRPr lang="en-US" sz="1400" b="1" dirty="0" smtClean="0">
                      <a:solidFill>
                        <a:schemeClr val="bg1"/>
                      </a:solidFill>
                    </a:endParaRPr>
                  </a:p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dirty="0" smtClean="0">
                        <a:solidFill>
                          <a:schemeClr val="bg1"/>
                        </a:solidFill>
                      </a:rPr>
                      <a:t>96 %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08848991207773"/>
                      <c:h val="0.118717404390160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5DB-495A-9C01-CD652F79514C}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dirty="0" smtClean="0">
                        <a:solidFill>
                          <a:schemeClr val="tx2"/>
                        </a:solidFill>
                      </a:rPr>
                      <a:t>BGN 46</a:t>
                    </a:r>
                    <a:endParaRPr lang="en-US" sz="1400" b="1" dirty="0">
                      <a:solidFill>
                        <a:schemeClr val="tx2"/>
                      </a:solidFill>
                    </a:endParaRPr>
                  </a:p>
                  <a:p>
                    <a:pPr>
                      <a:defRPr sz="1400" b="1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baseline="0" dirty="0" smtClean="0">
                        <a:solidFill>
                          <a:schemeClr val="tx2"/>
                        </a:solidFill>
                      </a:rPr>
                      <a:t>4 </a:t>
                    </a:r>
                    <a:r>
                      <a:rPr lang="en-US" sz="1400" b="1" dirty="0" smtClean="0">
                        <a:solidFill>
                          <a:schemeClr val="tx2"/>
                        </a:solidFill>
                      </a:rPr>
                      <a:t>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3-C5DB-495A-9C01-CD652F7951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'Свободен ресурс'!$D$31:$D$32</c:f>
              <c:strCache>
                <c:ptCount val="2"/>
                <c:pt idx="0">
                  <c:v>Одобрен ресурс от КН</c:v>
                </c:pt>
                <c:pt idx="1">
                  <c:v>Непрограмиран ресурс</c:v>
                </c:pt>
              </c:strCache>
            </c:strRef>
          </c:cat>
          <c:val>
            <c:numRef>
              <c:f>'Свободен ресурс'!$E$31:$E$32</c:f>
              <c:numCache>
                <c:formatCode>[$BGN]\ #\ ##0</c:formatCode>
                <c:ptCount val="2"/>
                <c:pt idx="0">
                  <c:v>1225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DB-495A-9C01-CD652F79514C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C5DB-495A-9C01-CD652F79514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C5DB-495A-9C01-CD652F79514C}"/>
              </c:ext>
            </c:extLst>
          </c:dPt>
          <c:cat>
            <c:strRef>
              <c:f>'Свободен ресурс'!$D$31:$D$32</c:f>
              <c:strCache>
                <c:ptCount val="2"/>
                <c:pt idx="0">
                  <c:v>Одобрен ресурс от КН</c:v>
                </c:pt>
                <c:pt idx="1">
                  <c:v>Непрограмиран ресурс</c:v>
                </c:pt>
              </c:strCache>
            </c:strRef>
          </c:cat>
          <c:val>
            <c:numRef>
              <c:f>'Свободен ресурс'!$F$31:$F$32</c:f>
              <c:numCache>
                <c:formatCode>0%</c:formatCode>
                <c:ptCount val="2"/>
                <c:pt idx="0">
                  <c:v>0.96380802517702602</c:v>
                </c:pt>
                <c:pt idx="1">
                  <c:v>3.6191974822974038E-2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5DB-495A-9C01-CD652F795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49B5AA-9344-4804-9678-582120D7FD8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A4ED2658-9670-4871-A70B-97835167850D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1. Повишаване капацитета на педагогическите специалисти за работа в мултикултурна среда с бюджет от 5 млн.</a:t>
          </a:r>
          <a:r>
            <a:rPr lang="en-US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dirty="0">
            <a:solidFill>
              <a:srgbClr val="002060"/>
            </a:solidFill>
            <a:latin typeface="Candara" panose="020E0502030303020204" pitchFamily="34" charset="0"/>
          </a:endParaRPr>
        </a:p>
      </dgm:t>
    </dgm:pt>
    <dgm:pt modelId="{64B4D120-C979-43FA-88E6-33CD435B7CB3}" type="parTrans" cxnId="{7E254F08-5CE9-4CB2-97FA-1E82A7E0DD5C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6AA7EBB3-6151-4CC0-ABEF-B83E19C3CBF4}" type="sibTrans" cxnId="{7E254F08-5CE9-4CB2-97FA-1E82A7E0DD5C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DF8D8DC4-F8ED-4DC4-892E-D0317AD87246}">
      <dgm:prSet phldrT="[Text]" custT="1"/>
      <dgm:spPr>
        <a:solidFill>
          <a:srgbClr val="00B0F0"/>
        </a:solidFill>
      </dgm:spPr>
      <dgm:t>
        <a:bodyPr/>
        <a:lstStyle/>
        <a:p>
          <a:pPr lvl="0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dirty="0" smtClean="0">
              <a:latin typeface="Candara" panose="020E0502030303020204" pitchFamily="34" charset="0"/>
            </a:rPr>
            <a:t>Подбор на проекти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1800" dirty="0" smtClean="0">
              <a:latin typeface="Candara" panose="020E0502030303020204" pitchFamily="34" charset="0"/>
            </a:rPr>
            <a:t>ЮЛ по реда на ЗПУО</a:t>
          </a:r>
        </a:p>
      </dgm:t>
    </dgm:pt>
    <dgm:pt modelId="{90F7EF68-44BE-4569-BE6B-BD2AEEA7F0A8}" type="parTrans" cxnId="{0979116D-5E82-4442-93A0-7DAC83486650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5456172-00DE-4A8E-BDFB-97E421630900}" type="sibTrans" cxnId="{0979116D-5E82-4442-93A0-7DAC83486650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A5C56E15-0F51-4973-AB02-022C73348161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Candara" panose="020E0502030303020204" pitchFamily="34" charset="0"/>
            </a:rPr>
            <a:t>Краткосрочни обучения</a:t>
          </a:r>
        </a:p>
        <a:p>
          <a:pPr algn="ctr"/>
          <a:r>
            <a:rPr lang="bg-BG" sz="1600" dirty="0" smtClean="0">
              <a:latin typeface="Candara" panose="020E0502030303020204" pitchFamily="34" charset="0"/>
            </a:rPr>
            <a:t>Подкрепа за придобиване на ПКС</a:t>
          </a:r>
          <a:endParaRPr lang="bg-BG" sz="1600" dirty="0">
            <a:latin typeface="Candara" panose="020E0502030303020204" pitchFamily="34" charset="0"/>
          </a:endParaRPr>
        </a:p>
      </dgm:t>
    </dgm:pt>
    <dgm:pt modelId="{1D93990D-7A5D-45D5-8560-7C527D9C65B6}" type="parTrans" cxnId="{ABFD94A5-1567-44FD-876B-5A5813FBE456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7003113E-118A-4536-92BB-0911614B484E}" type="sibTrans" cxnId="{ABFD94A5-1567-44FD-876B-5A5813FBE456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FCA2CE6-ED0D-4B0A-B0B6-1E2022DB25E3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2. Подкрепа за приобщаващо образование с бюджет от 31 млн.</a:t>
          </a:r>
          <a:r>
            <a:rPr lang="en-US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dirty="0">
            <a:solidFill>
              <a:srgbClr val="002060"/>
            </a:solidFill>
            <a:latin typeface="Candara" panose="020E0502030303020204" pitchFamily="34" charset="0"/>
          </a:endParaRPr>
        </a:p>
      </dgm:t>
    </dgm:pt>
    <dgm:pt modelId="{D1580B06-D5BA-47F6-9FA2-4BFFB3455C40}" type="parTrans" cxnId="{EB511EFE-48D5-4BEE-BD04-71814375650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096CE2AC-D222-4010-B25C-AC73F86E1CBC}" type="sibTrans" cxnId="{EB511EFE-48D5-4BEE-BD04-71814375650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4CB3A626-6419-4342-8B8D-0D021FBF87E6}">
      <dgm:prSet phldrT="[Text]" custT="1"/>
      <dgm:spPr>
        <a:solidFill>
          <a:srgbClr val="00B0F0"/>
        </a:solidFill>
      </dgm:spPr>
      <dgm:t>
        <a:bodyPr/>
        <a:lstStyle/>
        <a:p>
          <a:r>
            <a:rPr lang="bg-BG" sz="1800" dirty="0" smtClean="0">
              <a:latin typeface="Candara" panose="020E0502030303020204" pitchFamily="34" charset="0"/>
            </a:rPr>
            <a:t>Директно предоставяне</a:t>
          </a:r>
        </a:p>
        <a:p>
          <a:r>
            <a:rPr lang="bg-BG" sz="1800" dirty="0" smtClean="0">
              <a:latin typeface="Candara" panose="020E0502030303020204" pitchFamily="34" charset="0"/>
            </a:rPr>
            <a:t>МОН</a:t>
          </a:r>
          <a:endParaRPr lang="bg-BG" sz="1800" dirty="0">
            <a:latin typeface="Candara" panose="020E0502030303020204" pitchFamily="34" charset="0"/>
          </a:endParaRPr>
        </a:p>
      </dgm:t>
    </dgm:pt>
    <dgm:pt modelId="{1821122C-7A94-473E-8333-54669B84A9DD}" type="parTrans" cxnId="{978FADA5-7411-4A90-B83C-A617A83BDBC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DCF51BF3-15C4-4C2A-9009-3582E12E8165}" type="sibTrans" cxnId="{978FADA5-7411-4A90-B83C-A617A83BDBC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61F4C4E-0EC0-4284-9860-8AFFED07B926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Candara" panose="020E0502030303020204" pitchFamily="34" charset="0"/>
            </a:rPr>
            <a:t>Подкрепа развитието на деца със СОП, превенция на агресията</a:t>
          </a:r>
        </a:p>
        <a:p>
          <a:pPr algn="ctr"/>
          <a:r>
            <a:rPr lang="bg-BG" sz="1600" dirty="0" smtClean="0">
              <a:latin typeface="Candara" panose="020E0502030303020204" pitchFamily="34" charset="0"/>
            </a:rPr>
            <a:t>Подкрепа на родителите </a:t>
          </a:r>
        </a:p>
        <a:p>
          <a:pPr algn="just"/>
          <a:endParaRPr lang="bg-BG" sz="1400" dirty="0">
            <a:latin typeface="Candara" panose="020E0502030303020204" pitchFamily="34" charset="0"/>
          </a:endParaRPr>
        </a:p>
      </dgm:t>
    </dgm:pt>
    <dgm:pt modelId="{737FC0DB-DA43-4BE7-B170-E0B4A444C3DA}" type="parTrans" cxnId="{340F84B3-15F0-4C01-AE6D-CD2F70CCB8DE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8003AB0A-4E90-4166-8994-82D009A6E5BA}" type="sibTrans" cxnId="{340F84B3-15F0-4C01-AE6D-CD2F70CCB8DE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041E3FB-DD21-463C-ABD2-327A96EDD0C2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3. Подкрепа на уязвими групи за достъп до образование и учене през целия живот с бюджет от 25 млн.</a:t>
          </a:r>
          <a:r>
            <a:rPr lang="en-US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dirty="0">
            <a:solidFill>
              <a:srgbClr val="002060"/>
            </a:solidFill>
            <a:latin typeface="Candara" panose="020E0502030303020204" pitchFamily="34" charset="0"/>
          </a:endParaRPr>
        </a:p>
      </dgm:t>
    </dgm:pt>
    <dgm:pt modelId="{26B274DA-E2D2-4772-8D1C-C83775D459E3}" type="parTrans" cxnId="{234C79C4-016C-486B-B8A4-EFDA08A9254B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18B5CF22-EF95-4A36-982E-171DFE72405A}" type="sibTrans" cxnId="{234C79C4-016C-486B-B8A4-EFDA08A9254B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1EF04C8-35BD-49FC-B359-6BB13CA697E2}">
      <dgm:prSet phldrT="[Text]" custT="1"/>
      <dgm:spPr>
        <a:solidFill>
          <a:srgbClr val="00B0F0"/>
        </a:solidFill>
      </dgm:spPr>
      <dgm:t>
        <a:bodyPr/>
        <a:lstStyle/>
        <a:p>
          <a:r>
            <a:rPr lang="bg-BG" sz="1800" dirty="0" smtClean="0">
              <a:latin typeface="Candara" panose="020E0502030303020204" pitchFamily="34" charset="0"/>
            </a:rPr>
            <a:t>Директно  предоставяне или подбор на проекти</a:t>
          </a:r>
          <a:endParaRPr lang="bg-BG" sz="1800" dirty="0">
            <a:latin typeface="Candara" panose="020E0502030303020204" pitchFamily="34" charset="0"/>
          </a:endParaRPr>
        </a:p>
      </dgm:t>
    </dgm:pt>
    <dgm:pt modelId="{8B214B2B-65E8-4151-9C76-9CF01417C5E7}" type="parTrans" cxnId="{980CACAC-DE86-46E8-9A62-346DA79C9374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EE54A755-0CBA-4FC7-9DD0-94629683AACE}" type="sibTrans" cxnId="{980CACAC-DE86-46E8-9A62-346DA79C9374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C966182B-E34C-4558-ACE9-C9F15A1589D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Candara" panose="020E0502030303020204" pitchFamily="34" charset="0"/>
            </a:rPr>
            <a:t>Подкрепа за продължаване или повишаване на образованието </a:t>
          </a:r>
        </a:p>
        <a:p>
          <a:pPr algn="ctr"/>
          <a:r>
            <a:rPr lang="bg-BG" sz="1600" dirty="0" smtClean="0">
              <a:latin typeface="Candara" panose="020E0502030303020204" pitchFamily="34" charset="0"/>
            </a:rPr>
            <a:t>Курсове за ограмотяване на възрастни</a:t>
          </a:r>
          <a:endParaRPr lang="bg-BG" sz="1600" dirty="0">
            <a:latin typeface="Candara" panose="020E0502030303020204" pitchFamily="34" charset="0"/>
          </a:endParaRPr>
        </a:p>
      </dgm:t>
    </dgm:pt>
    <dgm:pt modelId="{39D418A8-BE16-4109-ADBC-BC227898728C}" type="parTrans" cxnId="{A00396B6-AFB9-433F-99EA-B7E8697AB141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A474237B-1803-48F9-AA28-C241F6637186}" type="sibTrans" cxnId="{A00396B6-AFB9-433F-99EA-B7E8697AB141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0A48C73-34E0-4F0E-BE99-6BC88F786E2E}" type="pres">
      <dgm:prSet presAssocID="{1549B5AA-9344-4804-9678-582120D7FD8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4568B11E-7EAF-429F-88FC-9695801A041C}" type="pres">
      <dgm:prSet presAssocID="{A4ED2658-9670-4871-A70B-97835167850D}" presName="compNode" presStyleCnt="0"/>
      <dgm:spPr/>
    </dgm:pt>
    <dgm:pt modelId="{BD3EE7EF-F5FC-40DA-BDF3-B95D31792299}" type="pres">
      <dgm:prSet presAssocID="{A4ED2658-9670-4871-A70B-97835167850D}" presName="aNode" presStyleLbl="bgShp" presStyleIdx="0" presStyleCnt="3"/>
      <dgm:spPr/>
      <dgm:t>
        <a:bodyPr/>
        <a:lstStyle/>
        <a:p>
          <a:endParaRPr lang="bg-BG"/>
        </a:p>
      </dgm:t>
    </dgm:pt>
    <dgm:pt modelId="{42275838-F0C4-437A-9BF4-3343C247C5F9}" type="pres">
      <dgm:prSet presAssocID="{A4ED2658-9670-4871-A70B-97835167850D}" presName="textNode" presStyleLbl="bgShp" presStyleIdx="0" presStyleCnt="3"/>
      <dgm:spPr/>
      <dgm:t>
        <a:bodyPr/>
        <a:lstStyle/>
        <a:p>
          <a:endParaRPr lang="bg-BG"/>
        </a:p>
      </dgm:t>
    </dgm:pt>
    <dgm:pt modelId="{95FB4E57-7232-402F-ACE4-A17201186EB0}" type="pres">
      <dgm:prSet presAssocID="{A4ED2658-9670-4871-A70B-97835167850D}" presName="compChildNode" presStyleCnt="0"/>
      <dgm:spPr/>
    </dgm:pt>
    <dgm:pt modelId="{EA78C731-42EC-4B2A-BE58-270BF0056672}" type="pres">
      <dgm:prSet presAssocID="{A4ED2658-9670-4871-A70B-97835167850D}" presName="theInnerList" presStyleCnt="0"/>
      <dgm:spPr/>
    </dgm:pt>
    <dgm:pt modelId="{5DBFC3CF-722A-429C-9EEE-7CBD835F6DCE}" type="pres">
      <dgm:prSet presAssocID="{DF8D8DC4-F8ED-4DC4-892E-D0317AD87246}" presName="childNode" presStyleLbl="node1" presStyleIdx="0" presStyleCnt="6" custScaleY="1123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A43716E-EA8E-444B-9D05-23F5DD1315A3}" type="pres">
      <dgm:prSet presAssocID="{DF8D8DC4-F8ED-4DC4-892E-D0317AD87246}" presName="aSpace2" presStyleCnt="0"/>
      <dgm:spPr/>
    </dgm:pt>
    <dgm:pt modelId="{616140D0-1EE2-4262-8B12-CEC4561AA2B5}" type="pres">
      <dgm:prSet presAssocID="{A5C56E15-0F51-4973-AB02-022C73348161}" presName="childNode" presStyleLbl="node1" presStyleIdx="1" presStyleCnt="6" custScaleX="107976" custScaleY="17512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9E7EDFE-009A-494F-B56A-05C7D700F377}" type="pres">
      <dgm:prSet presAssocID="{A4ED2658-9670-4871-A70B-97835167850D}" presName="aSpace" presStyleCnt="0"/>
      <dgm:spPr/>
    </dgm:pt>
    <dgm:pt modelId="{17F809F2-10D8-4CEF-B6BA-1495B8693328}" type="pres">
      <dgm:prSet presAssocID="{3FCA2CE6-ED0D-4B0A-B0B6-1E2022DB25E3}" presName="compNode" presStyleCnt="0"/>
      <dgm:spPr/>
    </dgm:pt>
    <dgm:pt modelId="{3039FE6B-F80C-4FE3-8D03-4A3838A4FCCE}" type="pres">
      <dgm:prSet presAssocID="{3FCA2CE6-ED0D-4B0A-B0B6-1E2022DB25E3}" presName="aNode" presStyleLbl="bgShp" presStyleIdx="1" presStyleCnt="3"/>
      <dgm:spPr/>
      <dgm:t>
        <a:bodyPr/>
        <a:lstStyle/>
        <a:p>
          <a:endParaRPr lang="bg-BG"/>
        </a:p>
      </dgm:t>
    </dgm:pt>
    <dgm:pt modelId="{35614C20-325B-4F34-A2EA-19C936DC66EF}" type="pres">
      <dgm:prSet presAssocID="{3FCA2CE6-ED0D-4B0A-B0B6-1E2022DB25E3}" presName="textNode" presStyleLbl="bgShp" presStyleIdx="1" presStyleCnt="3"/>
      <dgm:spPr/>
      <dgm:t>
        <a:bodyPr/>
        <a:lstStyle/>
        <a:p>
          <a:endParaRPr lang="bg-BG"/>
        </a:p>
      </dgm:t>
    </dgm:pt>
    <dgm:pt modelId="{B04AD56B-5782-4806-A6CB-8EB67B815A2C}" type="pres">
      <dgm:prSet presAssocID="{3FCA2CE6-ED0D-4B0A-B0B6-1E2022DB25E3}" presName="compChildNode" presStyleCnt="0"/>
      <dgm:spPr/>
    </dgm:pt>
    <dgm:pt modelId="{D3171544-2E33-47DB-959E-BC93C43A0D9B}" type="pres">
      <dgm:prSet presAssocID="{3FCA2CE6-ED0D-4B0A-B0B6-1E2022DB25E3}" presName="theInnerList" presStyleCnt="0"/>
      <dgm:spPr/>
    </dgm:pt>
    <dgm:pt modelId="{A73F57E5-DFA0-4687-8ED3-5494572CDD5C}" type="pres">
      <dgm:prSet presAssocID="{4CB3A626-6419-4342-8B8D-0D021FBF87E6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4490E63-58D5-4EB1-843F-2CD084766AD7}" type="pres">
      <dgm:prSet presAssocID="{4CB3A626-6419-4342-8B8D-0D021FBF87E6}" presName="aSpace2" presStyleCnt="0"/>
      <dgm:spPr/>
    </dgm:pt>
    <dgm:pt modelId="{7F04F522-C220-4DD2-9293-5A1D780924BE}" type="pres">
      <dgm:prSet presAssocID="{B61F4C4E-0EC0-4284-9860-8AFFED07B926}" presName="childNode" presStyleLbl="node1" presStyleIdx="3" presStyleCnt="6" custScaleX="105928" custScaleY="14708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0AB6D4B-9C41-4D56-985E-AF3C61AD9458}" type="pres">
      <dgm:prSet presAssocID="{3FCA2CE6-ED0D-4B0A-B0B6-1E2022DB25E3}" presName="aSpace" presStyleCnt="0"/>
      <dgm:spPr/>
    </dgm:pt>
    <dgm:pt modelId="{76A5EC8E-7FB6-41E0-84FE-2B9BAEAD1851}" type="pres">
      <dgm:prSet presAssocID="{B041E3FB-DD21-463C-ABD2-327A96EDD0C2}" presName="compNode" presStyleCnt="0"/>
      <dgm:spPr/>
    </dgm:pt>
    <dgm:pt modelId="{F92CD770-4033-44D0-9D75-E217A1D89BD4}" type="pres">
      <dgm:prSet presAssocID="{B041E3FB-DD21-463C-ABD2-327A96EDD0C2}" presName="aNode" presStyleLbl="bgShp" presStyleIdx="2" presStyleCnt="3" custLinFactNeighborX="15494" custLinFactNeighborY="2947"/>
      <dgm:spPr/>
      <dgm:t>
        <a:bodyPr/>
        <a:lstStyle/>
        <a:p>
          <a:endParaRPr lang="bg-BG"/>
        </a:p>
      </dgm:t>
    </dgm:pt>
    <dgm:pt modelId="{67B1DB81-45AA-429E-B0FF-9BB813BC3B8E}" type="pres">
      <dgm:prSet presAssocID="{B041E3FB-DD21-463C-ABD2-327A96EDD0C2}" presName="textNode" presStyleLbl="bgShp" presStyleIdx="2" presStyleCnt="3"/>
      <dgm:spPr/>
      <dgm:t>
        <a:bodyPr/>
        <a:lstStyle/>
        <a:p>
          <a:endParaRPr lang="bg-BG"/>
        </a:p>
      </dgm:t>
    </dgm:pt>
    <dgm:pt modelId="{5F67072F-55A1-4272-8138-BCBA91E5A2AD}" type="pres">
      <dgm:prSet presAssocID="{B041E3FB-DD21-463C-ABD2-327A96EDD0C2}" presName="compChildNode" presStyleCnt="0"/>
      <dgm:spPr/>
    </dgm:pt>
    <dgm:pt modelId="{D078F623-9A5D-4983-A825-C751E40A6E77}" type="pres">
      <dgm:prSet presAssocID="{B041E3FB-DD21-463C-ABD2-327A96EDD0C2}" presName="theInnerList" presStyleCnt="0"/>
      <dgm:spPr/>
    </dgm:pt>
    <dgm:pt modelId="{82A80114-F140-49BF-A0B8-E6FDB1C70AC1}" type="pres">
      <dgm:prSet presAssocID="{B1EF04C8-35BD-49FC-B359-6BB13CA697E2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16D630-6459-4ABF-BC53-D4CBF0EC6C64}" type="pres">
      <dgm:prSet presAssocID="{B1EF04C8-35BD-49FC-B359-6BB13CA697E2}" presName="aSpace2" presStyleCnt="0"/>
      <dgm:spPr/>
    </dgm:pt>
    <dgm:pt modelId="{C62D7CBD-E305-425F-8A85-3C10C1FFFE30}" type="pres">
      <dgm:prSet presAssocID="{C966182B-E34C-4558-ACE9-C9F15A1589DD}" presName="childNode" presStyleLbl="node1" presStyleIdx="5" presStyleCnt="6" custScaleX="103691" custScaleY="15833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78FADA5-7411-4A90-B83C-A617A83BDBCA}" srcId="{3FCA2CE6-ED0D-4B0A-B0B6-1E2022DB25E3}" destId="{4CB3A626-6419-4342-8B8D-0D021FBF87E6}" srcOrd="0" destOrd="0" parTransId="{1821122C-7A94-473E-8333-54669B84A9DD}" sibTransId="{DCF51BF3-15C4-4C2A-9009-3582E12E8165}"/>
    <dgm:cxn modelId="{69C4EB37-C8A6-4C42-9F7F-2755621F754E}" type="presOf" srcId="{C966182B-E34C-4558-ACE9-C9F15A1589DD}" destId="{C62D7CBD-E305-425F-8A85-3C10C1FFFE30}" srcOrd="0" destOrd="0" presId="urn:microsoft.com/office/officeart/2005/8/layout/lProcess2"/>
    <dgm:cxn modelId="{E18DFAC3-459C-418A-BA6A-994A04DFF67A}" type="presOf" srcId="{A5C56E15-0F51-4973-AB02-022C73348161}" destId="{616140D0-1EE2-4262-8B12-CEC4561AA2B5}" srcOrd="0" destOrd="0" presId="urn:microsoft.com/office/officeart/2005/8/layout/lProcess2"/>
    <dgm:cxn modelId="{343D4C50-8B24-4018-B48B-3B45F14AC83A}" type="presOf" srcId="{DF8D8DC4-F8ED-4DC4-892E-D0317AD87246}" destId="{5DBFC3CF-722A-429C-9EEE-7CBD835F6DCE}" srcOrd="0" destOrd="0" presId="urn:microsoft.com/office/officeart/2005/8/layout/lProcess2"/>
    <dgm:cxn modelId="{EB511EFE-48D5-4BEE-BD04-71814375650A}" srcId="{1549B5AA-9344-4804-9678-582120D7FD80}" destId="{3FCA2CE6-ED0D-4B0A-B0B6-1E2022DB25E3}" srcOrd="1" destOrd="0" parTransId="{D1580B06-D5BA-47F6-9FA2-4BFFB3455C40}" sibTransId="{096CE2AC-D222-4010-B25C-AC73F86E1CBC}"/>
    <dgm:cxn modelId="{0979116D-5E82-4442-93A0-7DAC83486650}" srcId="{A4ED2658-9670-4871-A70B-97835167850D}" destId="{DF8D8DC4-F8ED-4DC4-892E-D0317AD87246}" srcOrd="0" destOrd="0" parTransId="{90F7EF68-44BE-4569-BE6B-BD2AEEA7F0A8}" sibTransId="{35456172-00DE-4A8E-BDFB-97E421630900}"/>
    <dgm:cxn modelId="{EE6DC41F-D1C3-4501-B3BB-5A242BBE2945}" type="presOf" srcId="{1549B5AA-9344-4804-9678-582120D7FD80}" destId="{30A48C73-34E0-4F0E-BE99-6BC88F786E2E}" srcOrd="0" destOrd="0" presId="urn:microsoft.com/office/officeart/2005/8/layout/lProcess2"/>
    <dgm:cxn modelId="{234C79C4-016C-486B-B8A4-EFDA08A9254B}" srcId="{1549B5AA-9344-4804-9678-582120D7FD80}" destId="{B041E3FB-DD21-463C-ABD2-327A96EDD0C2}" srcOrd="2" destOrd="0" parTransId="{26B274DA-E2D2-4772-8D1C-C83775D459E3}" sibTransId="{18B5CF22-EF95-4A36-982E-171DFE72405A}"/>
    <dgm:cxn modelId="{7E254F08-5CE9-4CB2-97FA-1E82A7E0DD5C}" srcId="{1549B5AA-9344-4804-9678-582120D7FD80}" destId="{A4ED2658-9670-4871-A70B-97835167850D}" srcOrd="0" destOrd="0" parTransId="{64B4D120-C979-43FA-88E6-33CD435B7CB3}" sibTransId="{6AA7EBB3-6151-4CC0-ABEF-B83E19C3CBF4}"/>
    <dgm:cxn modelId="{1C8B5145-C750-40BF-959B-AA8F066F842F}" type="presOf" srcId="{B041E3FB-DD21-463C-ABD2-327A96EDD0C2}" destId="{F92CD770-4033-44D0-9D75-E217A1D89BD4}" srcOrd="0" destOrd="0" presId="urn:microsoft.com/office/officeart/2005/8/layout/lProcess2"/>
    <dgm:cxn modelId="{DD167631-70AD-4999-AF8E-0A1330E92CE3}" type="presOf" srcId="{B61F4C4E-0EC0-4284-9860-8AFFED07B926}" destId="{7F04F522-C220-4DD2-9293-5A1D780924BE}" srcOrd="0" destOrd="0" presId="urn:microsoft.com/office/officeart/2005/8/layout/lProcess2"/>
    <dgm:cxn modelId="{ABFD94A5-1567-44FD-876B-5A5813FBE456}" srcId="{A4ED2658-9670-4871-A70B-97835167850D}" destId="{A5C56E15-0F51-4973-AB02-022C73348161}" srcOrd="1" destOrd="0" parTransId="{1D93990D-7A5D-45D5-8560-7C527D9C65B6}" sibTransId="{7003113E-118A-4536-92BB-0911614B484E}"/>
    <dgm:cxn modelId="{5E3D8F09-3961-46E1-B918-FFA68ED18AD9}" type="presOf" srcId="{B041E3FB-DD21-463C-ABD2-327A96EDD0C2}" destId="{67B1DB81-45AA-429E-B0FF-9BB813BC3B8E}" srcOrd="1" destOrd="0" presId="urn:microsoft.com/office/officeart/2005/8/layout/lProcess2"/>
    <dgm:cxn modelId="{F648B2DB-5CD6-4776-B88B-E5746A7CD5D4}" type="presOf" srcId="{3FCA2CE6-ED0D-4B0A-B0B6-1E2022DB25E3}" destId="{35614C20-325B-4F34-A2EA-19C936DC66EF}" srcOrd="1" destOrd="0" presId="urn:microsoft.com/office/officeart/2005/8/layout/lProcess2"/>
    <dgm:cxn modelId="{340F84B3-15F0-4C01-AE6D-CD2F70CCB8DE}" srcId="{3FCA2CE6-ED0D-4B0A-B0B6-1E2022DB25E3}" destId="{B61F4C4E-0EC0-4284-9860-8AFFED07B926}" srcOrd="1" destOrd="0" parTransId="{737FC0DB-DA43-4BE7-B170-E0B4A444C3DA}" sibTransId="{8003AB0A-4E90-4166-8994-82D009A6E5BA}"/>
    <dgm:cxn modelId="{A00396B6-AFB9-433F-99EA-B7E8697AB141}" srcId="{B041E3FB-DD21-463C-ABD2-327A96EDD0C2}" destId="{C966182B-E34C-4558-ACE9-C9F15A1589DD}" srcOrd="1" destOrd="0" parTransId="{39D418A8-BE16-4109-ADBC-BC227898728C}" sibTransId="{A474237B-1803-48F9-AA28-C241F6637186}"/>
    <dgm:cxn modelId="{D307357A-8363-4463-A937-9D8E345D87A5}" type="presOf" srcId="{A4ED2658-9670-4871-A70B-97835167850D}" destId="{BD3EE7EF-F5FC-40DA-BDF3-B95D31792299}" srcOrd="0" destOrd="0" presId="urn:microsoft.com/office/officeart/2005/8/layout/lProcess2"/>
    <dgm:cxn modelId="{A1B5C7DE-1D8E-4BF8-B924-005E15EBB494}" type="presOf" srcId="{4CB3A626-6419-4342-8B8D-0D021FBF87E6}" destId="{A73F57E5-DFA0-4687-8ED3-5494572CDD5C}" srcOrd="0" destOrd="0" presId="urn:microsoft.com/office/officeart/2005/8/layout/lProcess2"/>
    <dgm:cxn modelId="{D3789249-E925-407B-BA5B-202C63423B7B}" type="presOf" srcId="{B1EF04C8-35BD-49FC-B359-6BB13CA697E2}" destId="{82A80114-F140-49BF-A0B8-E6FDB1C70AC1}" srcOrd="0" destOrd="0" presId="urn:microsoft.com/office/officeart/2005/8/layout/lProcess2"/>
    <dgm:cxn modelId="{980CACAC-DE86-46E8-9A62-346DA79C9374}" srcId="{B041E3FB-DD21-463C-ABD2-327A96EDD0C2}" destId="{B1EF04C8-35BD-49FC-B359-6BB13CA697E2}" srcOrd="0" destOrd="0" parTransId="{8B214B2B-65E8-4151-9C76-9CF01417C5E7}" sibTransId="{EE54A755-0CBA-4FC7-9DD0-94629683AACE}"/>
    <dgm:cxn modelId="{EABF46D4-C2E2-44DC-8808-F35DD2FE4B1C}" type="presOf" srcId="{3FCA2CE6-ED0D-4B0A-B0B6-1E2022DB25E3}" destId="{3039FE6B-F80C-4FE3-8D03-4A3838A4FCCE}" srcOrd="0" destOrd="0" presId="urn:microsoft.com/office/officeart/2005/8/layout/lProcess2"/>
    <dgm:cxn modelId="{0BF5DDEB-6F75-439E-BA3D-EF25C465893D}" type="presOf" srcId="{A4ED2658-9670-4871-A70B-97835167850D}" destId="{42275838-F0C4-437A-9BF4-3343C247C5F9}" srcOrd="1" destOrd="0" presId="urn:microsoft.com/office/officeart/2005/8/layout/lProcess2"/>
    <dgm:cxn modelId="{62583142-9EE2-4A8E-AEC6-69D917C65F8F}" type="presParOf" srcId="{30A48C73-34E0-4F0E-BE99-6BC88F786E2E}" destId="{4568B11E-7EAF-429F-88FC-9695801A041C}" srcOrd="0" destOrd="0" presId="urn:microsoft.com/office/officeart/2005/8/layout/lProcess2"/>
    <dgm:cxn modelId="{ED9AE10D-7EC0-47C4-B2EA-77E6BF618C4E}" type="presParOf" srcId="{4568B11E-7EAF-429F-88FC-9695801A041C}" destId="{BD3EE7EF-F5FC-40DA-BDF3-B95D31792299}" srcOrd="0" destOrd="0" presId="urn:microsoft.com/office/officeart/2005/8/layout/lProcess2"/>
    <dgm:cxn modelId="{8871CAEA-3C9A-450D-B4FF-908A685ED98B}" type="presParOf" srcId="{4568B11E-7EAF-429F-88FC-9695801A041C}" destId="{42275838-F0C4-437A-9BF4-3343C247C5F9}" srcOrd="1" destOrd="0" presId="urn:microsoft.com/office/officeart/2005/8/layout/lProcess2"/>
    <dgm:cxn modelId="{B201EE84-64CB-45C9-B33F-FDBA54D4528E}" type="presParOf" srcId="{4568B11E-7EAF-429F-88FC-9695801A041C}" destId="{95FB4E57-7232-402F-ACE4-A17201186EB0}" srcOrd="2" destOrd="0" presId="urn:microsoft.com/office/officeart/2005/8/layout/lProcess2"/>
    <dgm:cxn modelId="{5BC485C7-DE71-4813-8229-096FEBD49393}" type="presParOf" srcId="{95FB4E57-7232-402F-ACE4-A17201186EB0}" destId="{EA78C731-42EC-4B2A-BE58-270BF0056672}" srcOrd="0" destOrd="0" presId="urn:microsoft.com/office/officeart/2005/8/layout/lProcess2"/>
    <dgm:cxn modelId="{419F9C54-D39F-4368-AD97-C449CEE0C1BC}" type="presParOf" srcId="{EA78C731-42EC-4B2A-BE58-270BF0056672}" destId="{5DBFC3CF-722A-429C-9EEE-7CBD835F6DCE}" srcOrd="0" destOrd="0" presId="urn:microsoft.com/office/officeart/2005/8/layout/lProcess2"/>
    <dgm:cxn modelId="{F39C4C66-A27B-4189-8B50-C0A38A15948F}" type="presParOf" srcId="{EA78C731-42EC-4B2A-BE58-270BF0056672}" destId="{0A43716E-EA8E-444B-9D05-23F5DD1315A3}" srcOrd="1" destOrd="0" presId="urn:microsoft.com/office/officeart/2005/8/layout/lProcess2"/>
    <dgm:cxn modelId="{9FA4D08B-ADC6-4713-81CE-5A3D6C608A87}" type="presParOf" srcId="{EA78C731-42EC-4B2A-BE58-270BF0056672}" destId="{616140D0-1EE2-4262-8B12-CEC4561AA2B5}" srcOrd="2" destOrd="0" presId="urn:microsoft.com/office/officeart/2005/8/layout/lProcess2"/>
    <dgm:cxn modelId="{9416B5BE-15E3-4D47-8925-8B17019F6935}" type="presParOf" srcId="{30A48C73-34E0-4F0E-BE99-6BC88F786E2E}" destId="{69E7EDFE-009A-494F-B56A-05C7D700F377}" srcOrd="1" destOrd="0" presId="urn:microsoft.com/office/officeart/2005/8/layout/lProcess2"/>
    <dgm:cxn modelId="{CFDD1528-5B00-4F31-8ADD-8BCF2F843715}" type="presParOf" srcId="{30A48C73-34E0-4F0E-BE99-6BC88F786E2E}" destId="{17F809F2-10D8-4CEF-B6BA-1495B8693328}" srcOrd="2" destOrd="0" presId="urn:microsoft.com/office/officeart/2005/8/layout/lProcess2"/>
    <dgm:cxn modelId="{B8EADD70-3B86-4618-8EB2-9D8DF00FDF74}" type="presParOf" srcId="{17F809F2-10D8-4CEF-B6BA-1495B8693328}" destId="{3039FE6B-F80C-4FE3-8D03-4A3838A4FCCE}" srcOrd="0" destOrd="0" presId="urn:microsoft.com/office/officeart/2005/8/layout/lProcess2"/>
    <dgm:cxn modelId="{CD4256AA-6F32-4B99-A239-19A0F456839F}" type="presParOf" srcId="{17F809F2-10D8-4CEF-B6BA-1495B8693328}" destId="{35614C20-325B-4F34-A2EA-19C936DC66EF}" srcOrd="1" destOrd="0" presId="urn:microsoft.com/office/officeart/2005/8/layout/lProcess2"/>
    <dgm:cxn modelId="{453CBBB6-E750-45C0-A9B4-864A07DACE28}" type="presParOf" srcId="{17F809F2-10D8-4CEF-B6BA-1495B8693328}" destId="{B04AD56B-5782-4806-A6CB-8EB67B815A2C}" srcOrd="2" destOrd="0" presId="urn:microsoft.com/office/officeart/2005/8/layout/lProcess2"/>
    <dgm:cxn modelId="{D513A240-629D-4FB2-976B-AE26CC7AC9A0}" type="presParOf" srcId="{B04AD56B-5782-4806-A6CB-8EB67B815A2C}" destId="{D3171544-2E33-47DB-959E-BC93C43A0D9B}" srcOrd="0" destOrd="0" presId="urn:microsoft.com/office/officeart/2005/8/layout/lProcess2"/>
    <dgm:cxn modelId="{BAE108A8-2956-4824-BEDF-64029CFE96FC}" type="presParOf" srcId="{D3171544-2E33-47DB-959E-BC93C43A0D9B}" destId="{A73F57E5-DFA0-4687-8ED3-5494572CDD5C}" srcOrd="0" destOrd="0" presId="urn:microsoft.com/office/officeart/2005/8/layout/lProcess2"/>
    <dgm:cxn modelId="{635758C9-F8B0-4B56-AF17-89D680BF1A8D}" type="presParOf" srcId="{D3171544-2E33-47DB-959E-BC93C43A0D9B}" destId="{74490E63-58D5-4EB1-843F-2CD084766AD7}" srcOrd="1" destOrd="0" presId="urn:microsoft.com/office/officeart/2005/8/layout/lProcess2"/>
    <dgm:cxn modelId="{96036C25-7C11-496F-85FB-072A3E23010B}" type="presParOf" srcId="{D3171544-2E33-47DB-959E-BC93C43A0D9B}" destId="{7F04F522-C220-4DD2-9293-5A1D780924BE}" srcOrd="2" destOrd="0" presId="urn:microsoft.com/office/officeart/2005/8/layout/lProcess2"/>
    <dgm:cxn modelId="{89D65760-ABD2-4D57-84AD-E478DBDBB233}" type="presParOf" srcId="{30A48C73-34E0-4F0E-BE99-6BC88F786E2E}" destId="{90AB6D4B-9C41-4D56-985E-AF3C61AD9458}" srcOrd="3" destOrd="0" presId="urn:microsoft.com/office/officeart/2005/8/layout/lProcess2"/>
    <dgm:cxn modelId="{5E12C486-9E47-478C-8CDB-FA92D63466D5}" type="presParOf" srcId="{30A48C73-34E0-4F0E-BE99-6BC88F786E2E}" destId="{76A5EC8E-7FB6-41E0-84FE-2B9BAEAD1851}" srcOrd="4" destOrd="0" presId="urn:microsoft.com/office/officeart/2005/8/layout/lProcess2"/>
    <dgm:cxn modelId="{D6C8931F-FF47-449A-A60B-4A82D4BE700D}" type="presParOf" srcId="{76A5EC8E-7FB6-41E0-84FE-2B9BAEAD1851}" destId="{F92CD770-4033-44D0-9D75-E217A1D89BD4}" srcOrd="0" destOrd="0" presId="urn:microsoft.com/office/officeart/2005/8/layout/lProcess2"/>
    <dgm:cxn modelId="{2179167F-7331-4194-80A0-4BAF543537F3}" type="presParOf" srcId="{76A5EC8E-7FB6-41E0-84FE-2B9BAEAD1851}" destId="{67B1DB81-45AA-429E-B0FF-9BB813BC3B8E}" srcOrd="1" destOrd="0" presId="urn:microsoft.com/office/officeart/2005/8/layout/lProcess2"/>
    <dgm:cxn modelId="{9C766868-8561-4636-8381-3C1430C0B3CE}" type="presParOf" srcId="{76A5EC8E-7FB6-41E0-84FE-2B9BAEAD1851}" destId="{5F67072F-55A1-4272-8138-BCBA91E5A2AD}" srcOrd="2" destOrd="0" presId="urn:microsoft.com/office/officeart/2005/8/layout/lProcess2"/>
    <dgm:cxn modelId="{F2A6C597-267E-44CF-AD56-7AAB3E284AC9}" type="presParOf" srcId="{5F67072F-55A1-4272-8138-BCBA91E5A2AD}" destId="{D078F623-9A5D-4983-A825-C751E40A6E77}" srcOrd="0" destOrd="0" presId="urn:microsoft.com/office/officeart/2005/8/layout/lProcess2"/>
    <dgm:cxn modelId="{0A90F653-48F9-40BF-8722-9E67D8F8A70B}" type="presParOf" srcId="{D078F623-9A5D-4983-A825-C751E40A6E77}" destId="{82A80114-F140-49BF-A0B8-E6FDB1C70AC1}" srcOrd="0" destOrd="0" presId="urn:microsoft.com/office/officeart/2005/8/layout/lProcess2"/>
    <dgm:cxn modelId="{45EB3484-CEF4-4D7A-A506-B7FB408FBBD8}" type="presParOf" srcId="{D078F623-9A5D-4983-A825-C751E40A6E77}" destId="{FD16D630-6459-4ABF-BC53-D4CBF0EC6C64}" srcOrd="1" destOrd="0" presId="urn:microsoft.com/office/officeart/2005/8/layout/lProcess2"/>
    <dgm:cxn modelId="{DF853DBA-FB6D-4CCD-8F3E-758F5FEFAFD1}" type="presParOf" srcId="{D078F623-9A5D-4983-A825-C751E40A6E77}" destId="{C62D7CBD-E305-425F-8A85-3C10C1FFFE3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EE7EF-F5FC-40DA-BDF3-B95D31792299}">
      <dsp:nvSpPr>
        <dsp:cNvPr id="0" name=""/>
        <dsp:cNvSpPr/>
      </dsp:nvSpPr>
      <dsp:spPr>
        <a:xfrm>
          <a:off x="1046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1. Повишаване капацитета на педагогическите специалисти за работа в мултикултурна среда с бюджет от 5 млн.</a:t>
          </a:r>
          <a:r>
            <a:rPr lang="en-US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sz="1700" kern="1200" dirty="0">
            <a:solidFill>
              <a:srgbClr val="002060"/>
            </a:solidFill>
            <a:latin typeface="Candara" panose="020E0502030303020204" pitchFamily="34" charset="0"/>
          </a:endParaRPr>
        </a:p>
      </dsp:txBody>
      <dsp:txXfrm>
        <a:off x="1046" y="0"/>
        <a:ext cx="2721570" cy="1396288"/>
      </dsp:txXfrm>
    </dsp:sp>
    <dsp:sp modelId="{5DBFC3CF-722A-429C-9EEE-7CBD835F6DCE}">
      <dsp:nvSpPr>
        <dsp:cNvPr id="0" name=""/>
        <dsp:cNvSpPr/>
      </dsp:nvSpPr>
      <dsp:spPr>
        <a:xfrm>
          <a:off x="273203" y="1396762"/>
          <a:ext cx="2177256" cy="1121977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Candara" panose="020E0502030303020204" pitchFamily="34" charset="0"/>
            </a:rPr>
            <a:t>Подбор на проекти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1800" kern="1200" dirty="0" smtClean="0">
              <a:latin typeface="Candara" panose="020E0502030303020204" pitchFamily="34" charset="0"/>
            </a:rPr>
            <a:t>ЮЛ по реда на ЗПУО</a:t>
          </a:r>
        </a:p>
      </dsp:txBody>
      <dsp:txXfrm>
        <a:off x="306065" y="1429624"/>
        <a:ext cx="2111532" cy="1056253"/>
      </dsp:txXfrm>
    </dsp:sp>
    <dsp:sp modelId="{616140D0-1EE2-4262-8B12-CEC4561AA2B5}">
      <dsp:nvSpPr>
        <dsp:cNvPr id="0" name=""/>
        <dsp:cNvSpPr/>
      </dsp:nvSpPr>
      <dsp:spPr>
        <a:xfrm>
          <a:off x="186374" y="2672368"/>
          <a:ext cx="2350914" cy="174873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Краткосрочни обучения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Подкрепа за придобиване на ПКС</a:t>
          </a:r>
          <a:endParaRPr lang="bg-BG" sz="1600" kern="1200" dirty="0">
            <a:latin typeface="Candara" panose="020E0502030303020204" pitchFamily="34" charset="0"/>
          </a:endParaRPr>
        </a:p>
      </dsp:txBody>
      <dsp:txXfrm>
        <a:off x="237593" y="2723587"/>
        <a:ext cx="2248476" cy="1646300"/>
      </dsp:txXfrm>
    </dsp:sp>
    <dsp:sp modelId="{3039FE6B-F80C-4FE3-8D03-4A3838A4FCCE}">
      <dsp:nvSpPr>
        <dsp:cNvPr id="0" name=""/>
        <dsp:cNvSpPr/>
      </dsp:nvSpPr>
      <dsp:spPr>
        <a:xfrm>
          <a:off x="2926734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2. Подкрепа за приобщаващо образование с бюджет от 31 млн.</a:t>
          </a:r>
          <a:r>
            <a:rPr lang="en-US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sz="1700" kern="1200" dirty="0">
            <a:solidFill>
              <a:srgbClr val="002060"/>
            </a:solidFill>
            <a:latin typeface="Candara" panose="020E0502030303020204" pitchFamily="34" charset="0"/>
          </a:endParaRPr>
        </a:p>
      </dsp:txBody>
      <dsp:txXfrm>
        <a:off x="2926734" y="0"/>
        <a:ext cx="2721570" cy="1396288"/>
      </dsp:txXfrm>
    </dsp:sp>
    <dsp:sp modelId="{A73F57E5-DFA0-4687-8ED3-5494572CDD5C}">
      <dsp:nvSpPr>
        <dsp:cNvPr id="0" name=""/>
        <dsp:cNvSpPr/>
      </dsp:nvSpPr>
      <dsp:spPr>
        <a:xfrm>
          <a:off x="3198891" y="1396861"/>
          <a:ext cx="2177256" cy="1152210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Candara" panose="020E0502030303020204" pitchFamily="34" charset="0"/>
            </a:rPr>
            <a:t>Директно предоставяне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Candara" panose="020E0502030303020204" pitchFamily="34" charset="0"/>
            </a:rPr>
            <a:t>МОН</a:t>
          </a:r>
          <a:endParaRPr lang="bg-BG" sz="1800" kern="1200" dirty="0">
            <a:latin typeface="Candara" panose="020E0502030303020204" pitchFamily="34" charset="0"/>
          </a:endParaRPr>
        </a:p>
      </dsp:txBody>
      <dsp:txXfrm>
        <a:off x="3232638" y="1430608"/>
        <a:ext cx="2109762" cy="1084716"/>
      </dsp:txXfrm>
    </dsp:sp>
    <dsp:sp modelId="{7F04F522-C220-4DD2-9293-5A1D780924BE}">
      <dsp:nvSpPr>
        <dsp:cNvPr id="0" name=""/>
        <dsp:cNvSpPr/>
      </dsp:nvSpPr>
      <dsp:spPr>
        <a:xfrm>
          <a:off x="3134357" y="2726336"/>
          <a:ext cx="2306324" cy="169467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Подкрепа развитието на деца със СОП, превенция на агресията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Подкрепа на родителите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400" kern="1200" dirty="0">
            <a:latin typeface="Candara" panose="020E0502030303020204" pitchFamily="34" charset="0"/>
          </a:endParaRPr>
        </a:p>
      </dsp:txBody>
      <dsp:txXfrm>
        <a:off x="3183992" y="2775971"/>
        <a:ext cx="2207054" cy="1595401"/>
      </dsp:txXfrm>
    </dsp:sp>
    <dsp:sp modelId="{F92CD770-4033-44D0-9D75-E217A1D89BD4}">
      <dsp:nvSpPr>
        <dsp:cNvPr id="0" name=""/>
        <dsp:cNvSpPr/>
      </dsp:nvSpPr>
      <dsp:spPr>
        <a:xfrm>
          <a:off x="5853469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3. Подкрепа на уязвими групи за достъп до образование и учене през целия живот с бюджет от 25 млн.</a:t>
          </a:r>
          <a:r>
            <a:rPr lang="en-US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 </a:t>
          </a:r>
          <a:r>
            <a:rPr lang="bg-BG" sz="17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лв.</a:t>
          </a:r>
          <a:endParaRPr lang="bg-BG" sz="1700" kern="1200" dirty="0">
            <a:solidFill>
              <a:srgbClr val="002060"/>
            </a:solidFill>
            <a:latin typeface="Candara" panose="020E0502030303020204" pitchFamily="34" charset="0"/>
          </a:endParaRPr>
        </a:p>
      </dsp:txBody>
      <dsp:txXfrm>
        <a:off x="5853469" y="0"/>
        <a:ext cx="2721570" cy="1396288"/>
      </dsp:txXfrm>
    </dsp:sp>
    <dsp:sp modelId="{82A80114-F140-49BF-A0B8-E6FDB1C70AC1}">
      <dsp:nvSpPr>
        <dsp:cNvPr id="0" name=""/>
        <dsp:cNvSpPr/>
      </dsp:nvSpPr>
      <dsp:spPr>
        <a:xfrm>
          <a:off x="6124579" y="1396704"/>
          <a:ext cx="2177256" cy="1104940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Candara" panose="020E0502030303020204" pitchFamily="34" charset="0"/>
            </a:rPr>
            <a:t>Директно  предоставяне или подбор на проекти</a:t>
          </a:r>
          <a:endParaRPr lang="bg-BG" sz="1800" kern="1200" dirty="0">
            <a:latin typeface="Candara" panose="020E0502030303020204" pitchFamily="34" charset="0"/>
          </a:endParaRPr>
        </a:p>
      </dsp:txBody>
      <dsp:txXfrm>
        <a:off x="6156942" y="1429067"/>
        <a:ext cx="2112530" cy="1040214"/>
      </dsp:txXfrm>
    </dsp:sp>
    <dsp:sp modelId="{C62D7CBD-E305-425F-8A85-3C10C1FFFE30}">
      <dsp:nvSpPr>
        <dsp:cNvPr id="0" name=""/>
        <dsp:cNvSpPr/>
      </dsp:nvSpPr>
      <dsp:spPr>
        <a:xfrm>
          <a:off x="6084398" y="2671635"/>
          <a:ext cx="2257618" cy="174953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Подкрепа за продължаване или повишаване на образованието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Candara" panose="020E0502030303020204" pitchFamily="34" charset="0"/>
            </a:rPr>
            <a:t>Курсове за ограмотяване на възрастни</a:t>
          </a:r>
          <a:endParaRPr lang="bg-BG" sz="1600" kern="1200" dirty="0">
            <a:latin typeface="Candara" panose="020E0502030303020204" pitchFamily="34" charset="0"/>
          </a:endParaRPr>
        </a:p>
      </dsp:txBody>
      <dsp:txXfrm>
        <a:off x="6135640" y="2722877"/>
        <a:ext cx="2155134" cy="16470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6BC33-FAD3-4E6F-A682-9C26575FA0A4}" type="datetimeFigureOut">
              <a:rPr lang="bg-BG" smtClean="0"/>
              <a:pPr/>
              <a:t>26.6.2019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1098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55995-EF9C-4F5D-B838-4024C132AA5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1028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CE274-A84B-4F85-83C8-C51214C27907}" type="datetimeFigureOut">
              <a:rPr lang="bg-BG" smtClean="0"/>
              <a:pPr/>
              <a:t>26.6.2019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22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2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2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CBD5B-C827-4F3D-B7FB-3424B95E9FD5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9243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aseline="0" dirty="0" smtClean="0"/>
              <a:t>	</a:t>
            </a:r>
            <a:r>
              <a:rPr lang="en-GB" dirty="0" smtClean="0"/>
              <a:t>	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0537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8427CCB-5A31-480B-ABC3-A8B5FBED090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3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8427CCB-5A31-480B-ABC3-A8B5FBED090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3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47812" y="2277866"/>
            <a:ext cx="1005840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5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4987" y="2205938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222442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3643" y="1423333"/>
            <a:ext cx="10058400" cy="6768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5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1346801"/>
            <a:ext cx="10058400" cy="445975"/>
          </a:xfrm>
        </p:spPr>
        <p:txBody>
          <a:bodyPr>
            <a:no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2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3643" y="1423333"/>
            <a:ext cx="10058400" cy="676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812" y="2277866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26/06/2019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D4C31A-B54F-422E-8621-A0F475D7D195}"/>
              </a:ext>
            </a:extLst>
          </p:cNvPr>
          <p:cNvSpPr/>
          <p:nvPr userDrawn="1"/>
        </p:nvSpPr>
        <p:spPr>
          <a:xfrm>
            <a:off x="0" y="0"/>
            <a:ext cx="12188825" cy="135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http://sf.mon.bg/img/logo_eu_r_dva_fonda.png">
            <a:extLst>
              <a:ext uri="{FF2B5EF4-FFF2-40B4-BE49-F238E27FC236}">
                <a16:creationId xmlns:a16="http://schemas.microsoft.com/office/drawing/2014/main" id="{12F0A08F-CCB6-4D25-8AC0-0F7B8FAA1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6" y="272870"/>
            <a:ext cx="2547937" cy="82073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B81ACA-7A29-4F22-915C-0A3E969FE784}"/>
              </a:ext>
            </a:extLst>
          </p:cNvPr>
          <p:cNvCxnSpPr/>
          <p:nvPr userDrawn="1"/>
        </p:nvCxnSpPr>
        <p:spPr>
          <a:xfrm>
            <a:off x="0" y="1248229"/>
            <a:ext cx="12192000" cy="0"/>
          </a:xfrm>
          <a:prstGeom prst="line">
            <a:avLst/>
          </a:prstGeom>
          <a:ln w="476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F065F87-7C5C-45E6-958D-29763261AE3C}"/>
              </a:ext>
            </a:extLst>
          </p:cNvPr>
          <p:cNvCxnSpPr/>
          <p:nvPr userDrawn="1"/>
        </p:nvCxnSpPr>
        <p:spPr>
          <a:xfrm>
            <a:off x="6" y="1300739"/>
            <a:ext cx="1219200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9712D9-A440-495C-ACC2-98A7E7711FC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741" y="90868"/>
            <a:ext cx="2917811" cy="103051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79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21" r:id="rId2"/>
    <p:sldLayoutId id="2147483720" r:id="rId3"/>
    <p:sldLayoutId id="2147483718" r:id="rId4"/>
    <p:sldLayoutId id="2147483719" r:id="rId5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400" kern="1200" spc="-50" baseline="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4212" y="1780682"/>
            <a:ext cx="10925402" cy="2211028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600" b="1" dirty="0" smtClean="0">
                <a:ln/>
                <a:solidFill>
                  <a:srgbClr val="A51321"/>
                </a:solidFill>
                <a:cs typeface="Courier New" panose="02070309020205020404" pitchFamily="49" charset="0"/>
              </a:rPr>
              <a:t>Напредък в изпълнението на ОП НОИР</a:t>
            </a:r>
            <a:r>
              <a:rPr lang="en-GB" sz="2600" b="1" dirty="0" smtClean="0">
                <a:ln/>
                <a:solidFill>
                  <a:srgbClr val="A51321"/>
                </a:solidFill>
                <a:cs typeface="Courier New" panose="02070309020205020404" pitchFamily="49" charset="0"/>
              </a:rPr>
              <a:t> 2014-2020</a:t>
            </a:r>
            <a:r>
              <a:rPr lang="bg-BG" sz="2600" b="1" dirty="0" smtClean="0">
                <a:ln/>
                <a:solidFill>
                  <a:srgbClr val="A51321"/>
                </a:solidFill>
                <a:cs typeface="Courier New" panose="02070309020205020404" pitchFamily="49" charset="0"/>
              </a:rPr>
              <a:t/>
            </a:r>
            <a:br>
              <a:rPr lang="bg-BG" sz="2600" b="1" dirty="0" smtClean="0">
                <a:ln/>
                <a:solidFill>
                  <a:srgbClr val="A51321"/>
                </a:solidFill>
                <a:cs typeface="Courier New" panose="02070309020205020404" pitchFamily="49" charset="0"/>
              </a:rPr>
            </a:br>
            <a:r>
              <a:rPr lang="bg-BG" sz="1800" b="1" dirty="0" smtClean="0">
                <a:ln/>
                <a:solidFill>
                  <a:schemeClr val="accent1"/>
                </a:solidFill>
                <a:cs typeface="Courier New" panose="02070309020205020404" pitchFamily="49" charset="0"/>
              </a:rPr>
              <a:t>Всички данни са към 3</a:t>
            </a:r>
            <a:r>
              <a:rPr lang="en-US" sz="1800" b="1" dirty="0" smtClean="0">
                <a:ln/>
                <a:solidFill>
                  <a:schemeClr val="accent1"/>
                </a:solidFill>
                <a:cs typeface="Courier New" panose="02070309020205020404" pitchFamily="49" charset="0"/>
              </a:rPr>
              <a:t>1</a:t>
            </a:r>
            <a:r>
              <a:rPr lang="bg-BG" sz="1800" b="1" dirty="0" smtClean="0">
                <a:ln/>
                <a:solidFill>
                  <a:schemeClr val="accent1"/>
                </a:solidFill>
                <a:cs typeface="Courier New" panose="02070309020205020404" pitchFamily="49" charset="0"/>
              </a:rPr>
              <a:t> май </a:t>
            </a:r>
            <a:r>
              <a:rPr lang="ru-RU" sz="1800" b="1" dirty="0" smtClean="0">
                <a:ln/>
                <a:solidFill>
                  <a:schemeClr val="accent1"/>
                </a:solidFill>
                <a:cs typeface="Courier New" panose="02070309020205020404" pitchFamily="49" charset="0"/>
              </a:rPr>
              <a:t>2019 </a:t>
            </a:r>
            <a:r>
              <a:rPr lang="ru-RU" sz="1800" b="1" dirty="0">
                <a:ln/>
                <a:solidFill>
                  <a:schemeClr val="accent1"/>
                </a:solidFill>
                <a:cs typeface="Courier New" panose="02070309020205020404" pitchFamily="49" charset="0"/>
              </a:rPr>
              <a:t>г.</a:t>
            </a:r>
            <a:br>
              <a:rPr lang="ru-RU" sz="1800" b="1" dirty="0">
                <a:ln/>
                <a:solidFill>
                  <a:schemeClr val="accent1"/>
                </a:solidFill>
                <a:cs typeface="Courier New" panose="02070309020205020404" pitchFamily="49" charset="0"/>
              </a:rPr>
            </a:br>
            <a:endParaRPr lang="ru-RU" sz="1800" b="1" dirty="0">
              <a:ln/>
              <a:solidFill>
                <a:schemeClr val="accent1"/>
              </a:solidFill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02692" y="4464430"/>
            <a:ext cx="8857672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bg-BG" sz="2000" b="1" dirty="0">
                <a:solidFill>
                  <a:schemeClr val="accent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Съвместно заседание на Регионалния съвет за развитие и 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bg-BG" sz="2000" b="1" dirty="0">
                <a:solidFill>
                  <a:schemeClr val="accent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Регионалния координационен комитет на </a:t>
            </a:r>
            <a:r>
              <a:rPr lang="bg-BG" sz="2000" b="1" dirty="0" smtClean="0">
                <a:solidFill>
                  <a:schemeClr val="accent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Югозападен район 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bg-BG" sz="2000" b="1" dirty="0" smtClean="0">
                <a:solidFill>
                  <a:schemeClr val="accent1"/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27 -28 юни 2019 г. , гр. Сандански</a:t>
            </a:r>
            <a:endParaRPr lang="bg-BG" sz="2000" b="1" dirty="0">
              <a:solidFill>
                <a:schemeClr val="accent1"/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9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562" y="1370582"/>
            <a:ext cx="11737730" cy="493390"/>
          </a:xfrm>
        </p:spPr>
        <p:txBody>
          <a:bodyPr>
            <a:normAutofit/>
          </a:bodyPr>
          <a:lstStyle/>
          <a:p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II</a:t>
            </a:r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Обявени процедури и договори в изпълнение през 2019 г.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(2)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562" y="1863972"/>
            <a:ext cx="11737730" cy="1706079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bg-BG" sz="1800" b="1" u="sng" dirty="0">
                <a:solidFill>
                  <a:schemeClr val="accent1">
                    <a:lumMod val="75000"/>
                  </a:schemeClr>
                </a:solidFill>
              </a:rPr>
              <a:t>Приоритетна ос </a:t>
            </a:r>
            <a:r>
              <a:rPr lang="bg-BG" sz="1800" b="1" u="sng" dirty="0" smtClean="0">
                <a:solidFill>
                  <a:schemeClr val="accent1">
                    <a:lumMod val="75000"/>
                  </a:schemeClr>
                </a:solidFill>
              </a:rPr>
              <a:t>2:</a:t>
            </a:r>
            <a:endParaRPr lang="bg-BG" sz="18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bg-BG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800" b="1" u="sng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bg-BG" sz="1800" b="1" u="sng" dirty="0">
                <a:solidFill>
                  <a:schemeClr val="accent1">
                    <a:lumMod val="75000"/>
                  </a:schemeClr>
                </a:solidFill>
              </a:rPr>
              <a:t>изпълнение 47</a:t>
            </a:r>
            <a:r>
              <a:rPr lang="bg-BG" sz="1800" dirty="0">
                <a:solidFill>
                  <a:schemeClr val="accent1">
                    <a:lumMod val="75000"/>
                  </a:schemeClr>
                </a:solidFill>
              </a:rPr>
              <a:t> договора за безвъзмездна финансова помощ по интегрирана процедура </a:t>
            </a:r>
            <a:r>
              <a:rPr lang="ru-RU" sz="1800" b="1" u="sng" dirty="0">
                <a:solidFill>
                  <a:schemeClr val="accent1">
                    <a:lumMod val="75000"/>
                  </a:schemeClr>
                </a:solidFill>
              </a:rPr>
              <a:t>BG05M9OP001-2.018 „СОЦИАЛНО-ИКОНОМИЧЕСКА ИНТЕГРАЦИЯ НА УЯЗВИМИ ГРУПИ. ИНТЕГРИРАНИ МЕРКИ ЗА ПОДОБРЯВАНЕ ДОСТЪПА ДО ОБРАЗОВАНИЕ“ – КОМПОНЕНТ 1 </a:t>
            </a:r>
            <a:r>
              <a:rPr lang="bg-BG" sz="1800" b="1" u="sng" dirty="0">
                <a:solidFill>
                  <a:schemeClr val="accent1">
                    <a:lumMod val="75000"/>
                  </a:schemeClr>
                </a:solidFill>
              </a:rPr>
              <a:t>“, </a:t>
            </a:r>
            <a:r>
              <a:rPr lang="bg-BG" sz="1800" u="sng" dirty="0">
                <a:solidFill>
                  <a:schemeClr val="accent1">
                    <a:lumMod val="75000"/>
                  </a:schemeClr>
                </a:solidFill>
              </a:rPr>
              <a:t>която се финансира от ОП РЧР и ОП </a:t>
            </a:r>
            <a:r>
              <a:rPr lang="bg-BG" sz="1800" u="sng" dirty="0" smtClean="0">
                <a:solidFill>
                  <a:schemeClr val="accent1">
                    <a:lumMod val="75000"/>
                  </a:schemeClr>
                </a:solidFill>
              </a:rPr>
              <a:t>НОИР: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bg-BG" sz="1800" dirty="0" smtClean="0">
                <a:solidFill>
                  <a:schemeClr val="accent1">
                    <a:lumMod val="75000"/>
                  </a:schemeClr>
                </a:solidFill>
              </a:rPr>
              <a:t>общини </a:t>
            </a:r>
            <a:r>
              <a:rPr lang="bg-BG" sz="1800" dirty="0">
                <a:solidFill>
                  <a:schemeClr val="accent1">
                    <a:lumMod val="75000"/>
                  </a:schemeClr>
                </a:solidFill>
              </a:rPr>
              <a:t>от 1-во до 3-то йерархично ниво от националната </a:t>
            </a:r>
            <a:r>
              <a:rPr lang="bg-BG" sz="1800" dirty="0" err="1">
                <a:solidFill>
                  <a:schemeClr val="accent1">
                    <a:lumMod val="75000"/>
                  </a:schemeClr>
                </a:solidFill>
              </a:rPr>
              <a:t>полицентрична</a:t>
            </a:r>
            <a:r>
              <a:rPr lang="bg-BG" sz="1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800" dirty="0" smtClean="0">
                <a:solidFill>
                  <a:schemeClr val="accent1">
                    <a:lumMod val="75000"/>
                  </a:schemeClr>
                </a:solidFill>
              </a:rPr>
              <a:t>система, </a:t>
            </a:r>
            <a:r>
              <a:rPr lang="bg-BG" sz="1800" dirty="0" smtClean="0">
                <a:solidFill>
                  <a:schemeClr val="accent1">
                    <a:lumMod val="75000"/>
                  </a:schemeClr>
                </a:solidFill>
              </a:rPr>
              <a:t>като </a:t>
            </a:r>
            <a:r>
              <a:rPr lang="bg-BG" sz="1800" dirty="0">
                <a:solidFill>
                  <a:schemeClr val="accent1">
                    <a:lumMod val="75000"/>
                  </a:schemeClr>
                </a:solidFill>
              </a:rPr>
              <a:t>12 договора са сключени с общини в ЮЗР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1800" dirty="0">
                <a:solidFill>
                  <a:schemeClr val="accent1">
                    <a:lumMod val="75000"/>
                  </a:schemeClr>
                </a:solidFill>
              </a:rPr>
              <a:t>на обща стойност </a:t>
            </a:r>
            <a:r>
              <a:rPr lang="bg-BG" sz="1800" b="1" dirty="0">
                <a:solidFill>
                  <a:srgbClr val="A51321"/>
                </a:solidFill>
              </a:rPr>
              <a:t>9 195 641,57 лв</a:t>
            </a:r>
            <a:r>
              <a:rPr lang="bg-BG" sz="1800" dirty="0">
                <a:solidFill>
                  <a:srgbClr val="A51321"/>
                </a:solidFill>
              </a:rPr>
              <a:t>. в т.ч. </a:t>
            </a:r>
            <a:r>
              <a:rPr lang="en-US" sz="1800" b="1" dirty="0">
                <a:solidFill>
                  <a:srgbClr val="A51321"/>
                </a:solidFill>
              </a:rPr>
              <a:t>4 220 837,45 </a:t>
            </a:r>
            <a:r>
              <a:rPr lang="bg-BG" sz="1800" b="1" dirty="0">
                <a:solidFill>
                  <a:srgbClr val="A51321"/>
                </a:solidFill>
              </a:rPr>
              <a:t>лв</a:t>
            </a:r>
            <a:r>
              <a:rPr lang="bg-BG" sz="1800" dirty="0">
                <a:solidFill>
                  <a:srgbClr val="A51321"/>
                </a:solidFill>
              </a:rPr>
              <a:t>. по ОП НОИР</a:t>
            </a:r>
            <a:r>
              <a:rPr lang="bg-BG" sz="1800" dirty="0" smtClean="0">
                <a:solidFill>
                  <a:srgbClr val="A51321"/>
                </a:solidFill>
              </a:rPr>
              <a:t>:</a:t>
            </a:r>
            <a:endParaRPr lang="bg-BG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endParaRPr lang="bg-BG" sz="1800" dirty="0">
              <a:solidFill>
                <a:srgbClr val="A5132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746108"/>
              </p:ext>
            </p:extLst>
          </p:nvPr>
        </p:nvGraphicFramePr>
        <p:xfrm>
          <a:off x="1043708" y="3570051"/>
          <a:ext cx="9974460" cy="3085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5082">
                  <a:extLst>
                    <a:ext uri="{9D8B030D-6E8A-4147-A177-3AD203B41FA5}">
                      <a16:colId xmlns:a16="http://schemas.microsoft.com/office/drawing/2014/main" val="3192711928"/>
                    </a:ext>
                  </a:extLst>
                </a:gridCol>
                <a:gridCol w="2204943">
                  <a:extLst>
                    <a:ext uri="{9D8B030D-6E8A-4147-A177-3AD203B41FA5}">
                      <a16:colId xmlns:a16="http://schemas.microsoft.com/office/drawing/2014/main" val="113550197"/>
                    </a:ext>
                  </a:extLst>
                </a:gridCol>
                <a:gridCol w="850278">
                  <a:extLst>
                    <a:ext uri="{9D8B030D-6E8A-4147-A177-3AD203B41FA5}">
                      <a16:colId xmlns:a16="http://schemas.microsoft.com/office/drawing/2014/main" val="723266349"/>
                    </a:ext>
                  </a:extLst>
                </a:gridCol>
                <a:gridCol w="2509353">
                  <a:extLst>
                    <a:ext uri="{9D8B030D-6E8A-4147-A177-3AD203B41FA5}">
                      <a16:colId xmlns:a16="http://schemas.microsoft.com/office/drawing/2014/main" val="2402094793"/>
                    </a:ext>
                  </a:extLst>
                </a:gridCol>
                <a:gridCol w="1154688">
                  <a:extLst>
                    <a:ext uri="{9D8B030D-6E8A-4147-A177-3AD203B41FA5}">
                      <a16:colId xmlns:a16="http://schemas.microsoft.com/office/drawing/2014/main" val="784176045"/>
                    </a:ext>
                  </a:extLst>
                </a:gridCol>
                <a:gridCol w="1154688">
                  <a:extLst>
                    <a:ext uri="{9D8B030D-6E8A-4147-A177-3AD203B41FA5}">
                      <a16:colId xmlns:a16="http://schemas.microsoft.com/office/drawing/2014/main" val="2853134685"/>
                    </a:ext>
                  </a:extLst>
                </a:gridCol>
                <a:gridCol w="1155428">
                  <a:extLst>
                    <a:ext uri="{9D8B030D-6E8A-4147-A177-3AD203B41FA5}">
                      <a16:colId xmlns:a16="http://schemas.microsoft.com/office/drawing/2014/main" val="2938179626"/>
                    </a:ext>
                  </a:extLst>
                </a:gridCol>
              </a:tblGrid>
              <a:tr h="3229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 dirty="0">
                          <a:effectLst/>
                        </a:rPr>
                        <a:t>Област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 dirty="0">
                          <a:effectLst/>
                        </a:rPr>
                        <a:t>Договор №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 dirty="0">
                          <a:effectLst/>
                        </a:rPr>
                        <a:t>Дата на сключване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 dirty="0">
                          <a:effectLst/>
                        </a:rPr>
                        <a:t>Бенефициент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Размер на БФП по ОП РЧР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Размер на БФП по ОП НОИР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Обща стойност на проекта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51736871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София-област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22.03.2019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ДОЛНА БАНЯ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334 396.40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369 752.41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704 148.81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72044729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Благоевград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27.03.2019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СИМИТЛИ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378 979.02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329 832.85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708 811.87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22241504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Благоевград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19</a:t>
                      </a:r>
                      <a:r>
                        <a:rPr lang="bg-BG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.03.2019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Сатовча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322 167.10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354 652.57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676 819.67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9222008"/>
                  </a:ext>
                </a:extLst>
              </a:tr>
              <a:tr h="228761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Перник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25.03.3019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РАДОМИР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378 455.79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389 961.50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768 417.29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69580925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София-област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21.03.2019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ИХТИМАН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490 265.65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162 550.12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652 815.77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50665236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Благоевград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BG05M9OP001-2.018-0019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07.03.2019 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Хаджидимово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398 891.72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306 597.80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705 489.52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79594245"/>
                  </a:ext>
                </a:extLst>
              </a:tr>
              <a:tr h="354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05.03.2019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СТОЛИЧНА ОБЩИНА - РАЙОН "КРАСНА ПОЛЯНА"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499 538.01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389 854.50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889 392.51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69840912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София-област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07.03.2019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ПРАВЕЦ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499 904.00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389 880.07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889 784.07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186439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София-област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BG05M9OP001-2.018-0026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21.03.2019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ЕТРОПОЛЕ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334 920.70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365 151.41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700 072.11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07404229"/>
                  </a:ext>
                </a:extLst>
              </a:tr>
              <a:tr h="185510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Благоевград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13.03.2019 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БЕЛИЦА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339 736.50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389 961.50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729 698.00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84669269"/>
                  </a:ext>
                </a:extLst>
              </a:tr>
              <a:tr h="276964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София-област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BG05M9OP001-2.018-0028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27.02.2019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БОТЕВГРАД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497 550.00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389 982.90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887 532.90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84416269"/>
                  </a:ext>
                </a:extLst>
              </a:tr>
              <a:tr h="347275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Кюстендил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BG05M9OP001-2.018-0031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22.03.2019</a:t>
                      </a:r>
                      <a:endParaRPr lang="bg-BG" sz="1200" b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ОБЩИНА КЮСТЕНДИЛ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499 999.23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382 659.82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882 659.05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01880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82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562" y="1405748"/>
            <a:ext cx="10909481" cy="458221"/>
          </a:xfrm>
        </p:spPr>
        <p:txBody>
          <a:bodyPr>
            <a:normAutofit/>
          </a:bodyPr>
          <a:lstStyle/>
          <a:p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V</a:t>
            </a:r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Предстоящи процедури през 2019 г. в приоритетна ос 2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562" y="2031017"/>
            <a:ext cx="11711353" cy="476543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В приоритетна ос 2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се подготвя процедура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„Дуално образование“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 с бюджет от 24,5 млн. лв. Основната цел на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процедурата е да подпомогне въвеждането на </a:t>
            </a:r>
            <a:r>
              <a:rPr lang="bg-BG" dirty="0" err="1">
                <a:solidFill>
                  <a:schemeClr val="accent1">
                    <a:lumMod val="75000"/>
                  </a:schemeClr>
                </a:solidFill>
              </a:rPr>
              <a:t>дуалната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 система на обучение в България и по-конкретно създаване на тясна обвързаност между образователната система и реалните потребности на пазара на труда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bg-BG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В същата ос се подготвя и процедура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„Студентски практики 2“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която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цели да подобри практическите умения на студентите, в зависимост от нуждите на пазара на труда, както и да укрепи връзките между висшите училища и работодателите и партньорствата между тях.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Бюджетът е в рамките на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46 </a:t>
            </a:r>
            <a:r>
              <a:rPr lang="bg-BG" dirty="0" err="1">
                <a:solidFill>
                  <a:schemeClr val="accent1">
                    <a:lumMod val="75000"/>
                  </a:schemeClr>
                </a:solidFill>
              </a:rPr>
              <a:t>млн.лв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bg-B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bg-BG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В процес на подготовка е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и процедура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„Усъвършенстване на системата на висшето образование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, която цели повишаване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 качеството на висшето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образование, подобряване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 ефикасността на финансовото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управление, повишаване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 квалификацията на персонала в сферата на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НИРД, подобряване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 перспективите за успешна реализация на завършилите висше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образование. Бюджетът на процедурата и 50 </a:t>
            </a:r>
            <a:r>
              <a:rPr lang="bg-BG" dirty="0" err="1" smtClean="0">
                <a:solidFill>
                  <a:schemeClr val="accent1">
                    <a:lumMod val="75000"/>
                  </a:schemeClr>
                </a:solidFill>
              </a:rPr>
              <a:t>млн.лв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bg-B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6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8" y="1423333"/>
            <a:ext cx="11755316" cy="469475"/>
          </a:xfrm>
        </p:spPr>
        <p:txBody>
          <a:bodyPr>
            <a:normAutofit/>
          </a:bodyPr>
          <a:lstStyle/>
          <a:p>
            <a:pPr algn="ctr"/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V</a:t>
            </a:r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Предстоящи </a:t>
            </a:r>
            <a:r>
              <a:rPr lang="bg-BG" sz="28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процедури през 2019 г. в приоритетна ос 3</a:t>
            </a:r>
            <a:endParaRPr lang="bg-BG" sz="2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40326457"/>
              </p:ext>
            </p:extLst>
          </p:nvPr>
        </p:nvGraphicFramePr>
        <p:xfrm>
          <a:off x="1894840" y="1892808"/>
          <a:ext cx="8575040" cy="465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4167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465614"/>
            <a:ext cx="11821886" cy="3802954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bg-BG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bg-BG" sz="2800" b="1" u="sng" dirty="0" smtClean="0">
                <a:solidFill>
                  <a:schemeClr val="accent1">
                    <a:lumMod val="75000"/>
                  </a:schemeClr>
                </a:solidFill>
              </a:rPr>
              <a:t>Координати за контакт:</a:t>
            </a:r>
          </a:p>
          <a:p>
            <a:pPr marL="0" indent="0" algn="ctr">
              <a:spcBef>
                <a:spcPts val="600"/>
              </a:spcBef>
              <a:buNone/>
            </a:pPr>
            <a:endParaRPr lang="bg-BG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гр.София, 1113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Бул.Цариградско шосе №125, блок 5, ет.1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Тел: </a:t>
            </a:r>
            <a:r>
              <a:rPr lang="en-GB" sz="2800" dirty="0" smtClean="0">
                <a:solidFill>
                  <a:schemeClr val="accent1">
                    <a:lumMod val="75000"/>
                  </a:schemeClr>
                </a:solidFill>
              </a:rPr>
              <a:t>+359 2 46 76 10</a:t>
            </a: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en-GB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://opnoir.bg/</a:t>
            </a:r>
            <a:endParaRPr lang="bg-BG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30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Благодаря </a:t>
            </a:r>
            <a:r>
              <a:rPr lang="bg-BG" sz="30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Ви за </a:t>
            </a:r>
            <a:r>
              <a:rPr lang="bg-BG" sz="30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вниманието!</a:t>
            </a:r>
            <a:endParaRPr lang="en-US" sz="3000" b="1" cap="small" dirty="0">
              <a:solidFill>
                <a:srgbClr val="A5132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5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195" y="1667345"/>
            <a:ext cx="11404857" cy="481781"/>
          </a:xfrm>
        </p:spPr>
        <p:txBody>
          <a:bodyPr>
            <a:normAutofit/>
          </a:bodyPr>
          <a:lstStyle/>
          <a:p>
            <a:pPr algn="ctr"/>
            <a:r>
              <a:rPr lang="bg-BG" sz="30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Съдържание</a:t>
            </a:r>
            <a:endParaRPr lang="bg-BG" sz="3000" b="1" cap="small" dirty="0">
              <a:solidFill>
                <a:srgbClr val="A51321"/>
              </a:solidFill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15195" y="2464067"/>
            <a:ext cx="11640831" cy="3675476"/>
          </a:xfrm>
        </p:spPr>
        <p:txBody>
          <a:bodyPr>
            <a:normAutofit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romanUcPeriod"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Финансово изпълнение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romanUcPeriod"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Постигнати резултати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romanUcPeriod"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Обявени процедури и договори в изпълнение през 2019 г.</a:t>
            </a:r>
          </a:p>
          <a:p>
            <a:pPr marL="514350" indent="-514350">
              <a:spcAft>
                <a:spcPts val="600"/>
              </a:spcAft>
              <a:buFont typeface="+mj-lt"/>
              <a:buAutoNum type="romanUcPeriod"/>
            </a:pP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Предстоящи процедури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</a:rPr>
              <a:t>през 2019 г. </a:t>
            </a:r>
          </a:p>
        </p:txBody>
      </p:sp>
    </p:spTree>
    <p:extLst>
      <p:ext uri="{BB962C8B-B14F-4D97-AF65-F5344CB8AC3E}">
        <p14:creationId xmlns:p14="http://schemas.microsoft.com/office/powerpoint/2010/main" val="85101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38" y="1390096"/>
            <a:ext cx="12019085" cy="456289"/>
          </a:xfrm>
        </p:spPr>
        <p:txBody>
          <a:bodyPr>
            <a:noAutofit/>
          </a:bodyPr>
          <a:lstStyle/>
          <a:p>
            <a:pPr algn="ctr"/>
            <a:r>
              <a:rPr lang="en-GB" sz="25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I. </a:t>
            </a:r>
            <a:r>
              <a:rPr lang="bg-BG" sz="25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Финансово </a:t>
            </a:r>
            <a:r>
              <a:rPr lang="bg-BG" sz="25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изпълнение на приоритетните оси </a:t>
            </a:r>
            <a:r>
              <a:rPr lang="en-GB" sz="25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- </a:t>
            </a:r>
            <a:r>
              <a:rPr lang="bg-BG" sz="25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о</a:t>
            </a:r>
            <a:r>
              <a:rPr lang="bg-BG" sz="25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добрен </a:t>
            </a:r>
            <a:r>
              <a:rPr lang="bg-BG" sz="25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бюджет на ОП </a:t>
            </a:r>
            <a:r>
              <a:rPr lang="bg-BG" sz="25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НОИР (в млн. лв.)</a:t>
            </a:r>
            <a:endParaRPr lang="en-US" sz="2500" b="1" cap="small" dirty="0">
              <a:solidFill>
                <a:srgbClr val="A51321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260" y="6192422"/>
            <a:ext cx="10930270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Общ бюджет - </a:t>
            </a:r>
            <a:r>
              <a:rPr lang="en-US" sz="2800" b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1 </a:t>
            </a:r>
            <a:r>
              <a:rPr lang="bg-BG" sz="2800" b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71 (</a:t>
            </a:r>
            <a:r>
              <a:rPr lang="bg-BG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ЕС – 1 </a:t>
            </a:r>
            <a:r>
              <a:rPr lang="en-US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08</a:t>
            </a:r>
            <a:r>
              <a:rPr lang="bg-BG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0</a:t>
            </a:r>
            <a:r>
              <a:rPr lang="en-US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r>
              <a:rPr lang="bg-BG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и НФ – </a:t>
            </a:r>
            <a:r>
              <a:rPr lang="en-US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19</a:t>
            </a:r>
            <a:r>
              <a:rPr lang="bg-BG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1</a:t>
            </a:r>
            <a:r>
              <a:rPr lang="en-US" sz="2800" b="1" i="1" dirty="0" smtClean="0">
                <a:ln w="0">
                  <a:noFill/>
                </a:ln>
                <a:solidFill>
                  <a:schemeClr val="bg1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7102592"/>
              </p:ext>
            </p:extLst>
          </p:nvPr>
        </p:nvGraphicFramePr>
        <p:xfrm>
          <a:off x="2506418" y="1530163"/>
          <a:ext cx="6623683" cy="4662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93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367" y="1356208"/>
            <a:ext cx="11866652" cy="480564"/>
          </a:xfrm>
        </p:spPr>
        <p:txBody>
          <a:bodyPr>
            <a:normAutofit/>
          </a:bodyPr>
          <a:lstStyle/>
          <a:p>
            <a:pPr algn="ctr"/>
            <a:r>
              <a:rPr lang="en-GB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I.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Финансово </a:t>
            </a:r>
            <a:r>
              <a:rPr lang="bg-BG" sz="26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изпълнение на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одобрения бюджет на ОП НОИР в лв.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 (1)</a:t>
            </a:r>
            <a:endParaRPr lang="en-US" sz="2600" b="1" cap="small" dirty="0">
              <a:solidFill>
                <a:srgbClr val="A51321"/>
              </a:solidFill>
              <a:cs typeface="Arial" panose="020B0604020202020204" pitchFamily="34" charset="0"/>
            </a:endParaRPr>
          </a:p>
        </p:txBody>
      </p:sp>
      <p:sp>
        <p:nvSpPr>
          <p:cNvPr id="5" name="Bent-Up Arrow 4"/>
          <p:cNvSpPr/>
          <p:nvPr/>
        </p:nvSpPr>
        <p:spPr>
          <a:xfrm rot="5400000">
            <a:off x="789257" y="2401244"/>
            <a:ext cx="584151" cy="120976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Bent-Up Arrow 5"/>
          <p:cNvSpPr/>
          <p:nvPr/>
        </p:nvSpPr>
        <p:spPr>
          <a:xfrm rot="5400000">
            <a:off x="4942345" y="4623540"/>
            <a:ext cx="592842" cy="1007669"/>
          </a:xfrm>
          <a:prstGeom prst="bentUpArrow">
            <a:avLst>
              <a:gd name="adj1" fmla="val 32840"/>
              <a:gd name="adj2" fmla="val 25298"/>
              <a:gd name="adj3" fmla="val 33355"/>
            </a:avLst>
          </a:prstGeom>
          <a:solidFill>
            <a:schemeClr val="bg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Bent-Up Arrow 6"/>
          <p:cNvSpPr/>
          <p:nvPr/>
        </p:nvSpPr>
        <p:spPr>
          <a:xfrm rot="5400000">
            <a:off x="3597845" y="3890894"/>
            <a:ext cx="500996" cy="1014485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Bent-Up Arrow 7"/>
          <p:cNvSpPr/>
          <p:nvPr/>
        </p:nvSpPr>
        <p:spPr>
          <a:xfrm rot="5400000">
            <a:off x="2280013" y="3204061"/>
            <a:ext cx="547311" cy="99633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chemeClr val="bg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Group 9"/>
          <p:cNvGrpSpPr/>
          <p:nvPr/>
        </p:nvGrpSpPr>
        <p:grpSpPr>
          <a:xfrm>
            <a:off x="2332370" y="2016795"/>
            <a:ext cx="3299099" cy="501737"/>
            <a:chOff x="2878770" y="-389303"/>
            <a:chExt cx="4352387" cy="3296261"/>
          </a:xfrm>
        </p:grpSpPr>
        <p:sp>
          <p:nvSpPr>
            <p:cNvPr id="37" name="Rectangle 36"/>
            <p:cNvSpPr/>
            <p:nvPr/>
          </p:nvSpPr>
          <p:spPr>
            <a:xfrm>
              <a:off x="3139321" y="0"/>
              <a:ext cx="3878692" cy="16233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2878770" y="-389303"/>
              <a:ext cx="4352387" cy="32962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marL="171450" lvl="1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g-BG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Одобрен бюджет от КН</a:t>
              </a:r>
              <a:r>
                <a:rPr lang="en-GB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698949" y="2868446"/>
            <a:ext cx="1967582" cy="544910"/>
            <a:chOff x="1948172" y="1199633"/>
            <a:chExt cx="2180658" cy="683931"/>
          </a:xfrm>
        </p:grpSpPr>
        <p:sp>
          <p:nvSpPr>
            <p:cNvPr id="35" name="Rounded Rectangle 34"/>
            <p:cNvSpPr/>
            <p:nvPr/>
          </p:nvSpPr>
          <p:spPr>
            <a:xfrm>
              <a:off x="1948172" y="1209382"/>
              <a:ext cx="2180658" cy="620476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75000"/>
              </a:schemeClr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Rounded Rectangle 9"/>
            <p:cNvSpPr/>
            <p:nvPr/>
          </p:nvSpPr>
          <p:spPr>
            <a:xfrm>
              <a:off x="2032861" y="1199633"/>
              <a:ext cx="2011280" cy="68393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  <a:sp3d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 smtClean="0"/>
                <a:t>9</a:t>
              </a:r>
              <a:r>
                <a:rPr lang="bg-BG" b="1" dirty="0" smtClean="0"/>
                <a:t>1</a:t>
              </a:r>
              <a:r>
                <a:rPr lang="en-US" b="1" dirty="0" smtClean="0"/>
                <a:t>4</a:t>
              </a:r>
              <a:r>
                <a:rPr lang="bg-BG" b="1" dirty="0" smtClean="0"/>
                <a:t> </a:t>
              </a:r>
              <a:r>
                <a:rPr lang="en-US" b="1" dirty="0" smtClean="0"/>
                <a:t>4</a:t>
              </a:r>
              <a:r>
                <a:rPr lang="bg-BG" b="1" dirty="0" smtClean="0"/>
                <a:t>98 078 </a:t>
              </a:r>
              <a:r>
                <a:rPr lang="bg-BG" b="1" dirty="0"/>
                <a:t>лв.</a:t>
              </a:r>
              <a:r>
                <a:rPr lang="en-US" b="1" dirty="0"/>
                <a:t> 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3783" y="2959646"/>
            <a:ext cx="889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96</a:t>
            </a:r>
            <a:r>
              <a:rPr lang="bg-BG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,</a:t>
            </a:r>
            <a:r>
              <a:rPr lang="en-US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38</a:t>
            </a:r>
            <a:r>
              <a:rPr lang="bg-BG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%</a:t>
            </a:r>
            <a:endParaRPr lang="en-US" sz="1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059383" y="3564753"/>
            <a:ext cx="2197242" cy="546764"/>
            <a:chOff x="1780123" y="927372"/>
            <a:chExt cx="2557833" cy="819576"/>
          </a:xfrm>
        </p:grpSpPr>
        <p:sp>
          <p:nvSpPr>
            <p:cNvPr id="31" name="Rounded Rectangle 30"/>
            <p:cNvSpPr/>
            <p:nvPr/>
          </p:nvSpPr>
          <p:spPr>
            <a:xfrm>
              <a:off x="1780123" y="927372"/>
              <a:ext cx="2557833" cy="756208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75000"/>
              </a:schemeClr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ounded Rectangle 9"/>
            <p:cNvSpPr/>
            <p:nvPr/>
          </p:nvSpPr>
          <p:spPr>
            <a:xfrm>
              <a:off x="1800912" y="947212"/>
              <a:ext cx="2516256" cy="799736"/>
            </a:xfrm>
            <a:prstGeom prst="rect">
              <a:avLst/>
            </a:prstGeom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  <a:sp3d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b="1" dirty="0" smtClean="0"/>
                <a:t>34</a:t>
              </a:r>
              <a:r>
                <a:rPr lang="en-US" b="1" dirty="0" smtClean="0"/>
                <a:t>8</a:t>
              </a:r>
              <a:r>
                <a:rPr lang="bg-BG" b="1" dirty="0" smtClean="0"/>
                <a:t> </a:t>
              </a:r>
              <a:r>
                <a:rPr lang="en-US" b="1" dirty="0" smtClean="0"/>
                <a:t>510</a:t>
              </a:r>
              <a:r>
                <a:rPr lang="bg-BG" b="1" dirty="0" smtClean="0"/>
                <a:t> </a:t>
              </a:r>
              <a:r>
                <a:rPr lang="en-US" b="1" dirty="0" smtClean="0"/>
                <a:t>135</a:t>
              </a:r>
              <a:r>
                <a:rPr lang="bg-BG" b="1" dirty="0" smtClean="0"/>
                <a:t> </a:t>
              </a:r>
              <a:r>
                <a:rPr lang="bg-BG" b="1" dirty="0"/>
                <a:t>лв.</a:t>
              </a:r>
              <a:endParaRPr lang="en-US" b="1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11266" y="2856191"/>
            <a:ext cx="3485882" cy="792158"/>
            <a:chOff x="1741520" y="-55336"/>
            <a:chExt cx="9476915" cy="2195203"/>
          </a:xfrm>
        </p:grpSpPr>
        <p:sp>
          <p:nvSpPr>
            <p:cNvPr id="29" name="Rectangle 28"/>
            <p:cNvSpPr/>
            <p:nvPr/>
          </p:nvSpPr>
          <p:spPr>
            <a:xfrm>
              <a:off x="4115910" y="1597504"/>
              <a:ext cx="5412402" cy="54236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741520" y="-55336"/>
              <a:ext cx="9476915" cy="11369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g-BG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Договорени средства</a:t>
              </a:r>
              <a:r>
                <a:rPr lang="en-GB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047954" y="3648348"/>
            <a:ext cx="843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71</a:t>
            </a:r>
            <a:r>
              <a:rPr lang="bg-BG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,</a:t>
            </a:r>
            <a:r>
              <a:rPr lang="en-US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93</a:t>
            </a:r>
            <a:r>
              <a:rPr lang="bg-BG" sz="1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%</a:t>
            </a:r>
            <a:endParaRPr lang="en-US" sz="1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39821" y="4341825"/>
            <a:ext cx="85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rgbClr val="002060"/>
                </a:solidFill>
                <a:latin typeface="Candara" panose="020E0502030303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sz="1600" dirty="0" smtClean="0"/>
              <a:t>2</a:t>
            </a:r>
            <a:r>
              <a:rPr lang="bg-BG" sz="1600" dirty="0" smtClean="0"/>
              <a:t>7,</a:t>
            </a:r>
            <a:r>
              <a:rPr lang="en-US" sz="1600" dirty="0" smtClean="0"/>
              <a:t>41</a:t>
            </a:r>
            <a:r>
              <a:rPr lang="bg-BG" sz="1600" dirty="0" smtClean="0"/>
              <a:t>%</a:t>
            </a:r>
            <a:endParaRPr lang="en-US" sz="16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5532853" y="3542558"/>
            <a:ext cx="3322485" cy="1534916"/>
            <a:chOff x="-2674310" y="-4323210"/>
            <a:chExt cx="12202622" cy="6463077"/>
          </a:xfrm>
        </p:grpSpPr>
        <p:sp>
          <p:nvSpPr>
            <p:cNvPr id="25" name="Rectangle 24"/>
            <p:cNvSpPr/>
            <p:nvPr/>
          </p:nvSpPr>
          <p:spPr>
            <a:xfrm>
              <a:off x="4115910" y="1597504"/>
              <a:ext cx="5412402" cy="54236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-2674310" y="-4323210"/>
              <a:ext cx="12118679" cy="2050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bg-BG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Реално изплатени</a:t>
              </a:r>
              <a:r>
                <a:rPr lang="en-GB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 </a:t>
              </a:r>
              <a:r>
                <a:rPr lang="bg-BG" sz="1400" b="1" kern="1200" dirty="0" smtClean="0">
                  <a:solidFill>
                    <a:srgbClr val="002060"/>
                  </a:solidFill>
                  <a:latin typeface="Candara" panose="020E0502030303020204" pitchFamily="34" charset="0"/>
                  <a:cs typeface="Arial" panose="020B0604020202020204" pitchFamily="34" charset="0"/>
                </a:rPr>
                <a:t>средства</a:t>
              </a:r>
              <a:endParaRPr lang="en-GB" sz="1400" b="1" kern="1200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825595" y="5092775"/>
            <a:ext cx="898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rgbClr val="002060"/>
                </a:solidFill>
                <a:latin typeface="Candara" panose="020E0502030303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sz="1600" dirty="0" smtClean="0"/>
              <a:t>18</a:t>
            </a:r>
            <a:r>
              <a:rPr lang="bg-BG" sz="1600" dirty="0" smtClean="0"/>
              <a:t>,</a:t>
            </a:r>
            <a:r>
              <a:rPr lang="en-US" sz="1600" dirty="0" smtClean="0"/>
              <a:t>0</a:t>
            </a:r>
            <a:r>
              <a:rPr lang="bg-BG" sz="1600" dirty="0" smtClean="0"/>
              <a:t>9%</a:t>
            </a:r>
            <a:endParaRPr lang="en-US" sz="1600" dirty="0"/>
          </a:p>
        </p:txBody>
      </p:sp>
      <p:sp>
        <p:nvSpPr>
          <p:cNvPr id="22" name="Rectangle 21"/>
          <p:cNvSpPr/>
          <p:nvPr/>
        </p:nvSpPr>
        <p:spPr>
          <a:xfrm>
            <a:off x="6604759" y="4176498"/>
            <a:ext cx="2906698" cy="6579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sz="1400" b="1" kern="1200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Верифицирани средства</a:t>
            </a:r>
            <a:endParaRPr lang="en-GB" sz="1400" b="1" kern="1200" dirty="0" smtClean="0">
              <a:solidFill>
                <a:srgbClr val="00206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5698" y="6086027"/>
            <a:ext cx="4973068" cy="472842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>
                <a:solidFill>
                  <a:srgbClr val="C00000"/>
                </a:solidFill>
              </a:rPr>
              <a:t>Общ бюджет – 1 </a:t>
            </a:r>
            <a:r>
              <a:rPr lang="en-US" sz="2400" b="1" dirty="0" smtClean="0">
                <a:solidFill>
                  <a:srgbClr val="C00000"/>
                </a:solidFill>
              </a:rPr>
              <a:t>2</a:t>
            </a:r>
            <a:r>
              <a:rPr lang="bg-BG" sz="2400" b="1" dirty="0" smtClean="0">
                <a:solidFill>
                  <a:srgbClr val="C00000"/>
                </a:solidFill>
              </a:rPr>
              <a:t>71</a:t>
            </a:r>
            <a:r>
              <a:rPr lang="en-US" sz="2400" b="1" dirty="0" smtClean="0">
                <a:solidFill>
                  <a:srgbClr val="C00000"/>
                </a:solidFill>
              </a:rPr>
              <a:t> 383 550 </a:t>
            </a:r>
            <a:r>
              <a:rPr lang="bg-BG" sz="2400" b="1" dirty="0" smtClean="0">
                <a:solidFill>
                  <a:srgbClr val="C00000"/>
                </a:solidFill>
              </a:rPr>
              <a:t>лв.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832482" y="2470611"/>
            <a:ext cx="3064620" cy="4868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lvl="1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b="1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Данните са к</a:t>
            </a:r>
            <a:r>
              <a:rPr lang="bg-BG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ъм </a:t>
            </a:r>
            <a:r>
              <a:rPr lang="en-US" b="1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31</a:t>
            </a:r>
            <a:r>
              <a:rPr lang="bg-BG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.</a:t>
            </a:r>
            <a:r>
              <a:rPr lang="en-US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05</a:t>
            </a:r>
            <a:r>
              <a:rPr lang="bg-BG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.20</a:t>
            </a:r>
            <a:r>
              <a:rPr lang="en-US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1</a:t>
            </a:r>
            <a:r>
              <a:rPr lang="bg-BG" b="1" kern="1200" dirty="0" smtClean="0">
                <a:solidFill>
                  <a:srgbClr val="FF000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9 г.</a:t>
            </a:r>
            <a:endParaRPr lang="en-US" b="1" kern="1200" dirty="0">
              <a:solidFill>
                <a:srgbClr val="FF000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355586" y="4284233"/>
            <a:ext cx="2197242" cy="504489"/>
          </a:xfrm>
          <a:prstGeom prst="roundRect">
            <a:avLst>
              <a:gd name="adj" fmla="val 16670"/>
            </a:avLst>
          </a:prstGeom>
          <a:solidFill>
            <a:schemeClr val="accent3">
              <a:lumMod val="75000"/>
            </a:schemeClr>
          </a:solidFill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Rectangle 45"/>
          <p:cNvSpPr/>
          <p:nvPr/>
        </p:nvSpPr>
        <p:spPr>
          <a:xfrm>
            <a:off x="4618091" y="4369200"/>
            <a:ext cx="169498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bg-BG" b="1" dirty="0" smtClean="0">
                <a:solidFill>
                  <a:schemeClr val="lt1"/>
                </a:solidFill>
              </a:rPr>
              <a:t>22</a:t>
            </a:r>
            <a:r>
              <a:rPr lang="en-US" b="1" dirty="0" smtClean="0">
                <a:solidFill>
                  <a:schemeClr val="lt1"/>
                </a:solidFill>
              </a:rPr>
              <a:t>9</a:t>
            </a:r>
            <a:r>
              <a:rPr lang="bg-BG" b="1" dirty="0" smtClean="0">
                <a:solidFill>
                  <a:schemeClr val="lt1"/>
                </a:solidFill>
              </a:rPr>
              <a:t> </a:t>
            </a:r>
            <a:r>
              <a:rPr lang="en-US" b="1" dirty="0" smtClean="0">
                <a:solidFill>
                  <a:schemeClr val="lt1"/>
                </a:solidFill>
              </a:rPr>
              <a:t>955</a:t>
            </a:r>
            <a:r>
              <a:rPr lang="bg-BG" b="1" dirty="0" smtClean="0">
                <a:solidFill>
                  <a:schemeClr val="lt1"/>
                </a:solidFill>
              </a:rPr>
              <a:t> </a:t>
            </a:r>
            <a:r>
              <a:rPr lang="en-US" b="1" dirty="0" smtClean="0">
                <a:solidFill>
                  <a:schemeClr val="lt1"/>
                </a:solidFill>
              </a:rPr>
              <a:t>882</a:t>
            </a:r>
            <a:r>
              <a:rPr lang="bg-BG" b="1" dirty="0" smtClean="0">
                <a:solidFill>
                  <a:schemeClr val="lt1"/>
                </a:solidFill>
              </a:rPr>
              <a:t> </a:t>
            </a:r>
            <a:r>
              <a:rPr lang="bg-BG" b="1" dirty="0">
                <a:solidFill>
                  <a:schemeClr val="lt1"/>
                </a:solidFill>
              </a:rPr>
              <a:t>лв.</a:t>
            </a:r>
            <a:r>
              <a:rPr lang="en-US" b="1" dirty="0">
                <a:solidFill>
                  <a:schemeClr val="lt1"/>
                </a:solidFill>
              </a:rPr>
              <a:t> 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738893" y="4997766"/>
            <a:ext cx="2197242" cy="504489"/>
          </a:xfrm>
          <a:prstGeom prst="roundRect">
            <a:avLst>
              <a:gd name="adj" fmla="val 16670"/>
            </a:avLst>
          </a:prstGeom>
          <a:solidFill>
            <a:schemeClr val="accent3">
              <a:lumMod val="75000"/>
            </a:schemeClr>
          </a:solidFill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8" name="Rectangle 47"/>
          <p:cNvSpPr/>
          <p:nvPr/>
        </p:nvSpPr>
        <p:spPr>
          <a:xfrm>
            <a:off x="5917223" y="5077386"/>
            <a:ext cx="1990077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bg-BG" b="1" dirty="0" smtClean="0">
                <a:solidFill>
                  <a:schemeClr val="lt1"/>
                </a:solidFill>
              </a:rPr>
              <a:t>2</a:t>
            </a:r>
            <a:r>
              <a:rPr lang="en-US" b="1" dirty="0" smtClean="0">
                <a:solidFill>
                  <a:schemeClr val="lt1"/>
                </a:solidFill>
              </a:rPr>
              <a:t>1</a:t>
            </a:r>
            <a:r>
              <a:rPr lang="bg-BG" b="1" dirty="0" smtClean="0">
                <a:solidFill>
                  <a:schemeClr val="lt1"/>
                </a:solidFill>
              </a:rPr>
              <a:t>7 </a:t>
            </a:r>
            <a:r>
              <a:rPr lang="en-US" b="1" dirty="0" smtClean="0">
                <a:solidFill>
                  <a:schemeClr val="lt1"/>
                </a:solidFill>
              </a:rPr>
              <a:t>470</a:t>
            </a:r>
            <a:r>
              <a:rPr lang="bg-BG" b="1" dirty="0" smtClean="0">
                <a:solidFill>
                  <a:schemeClr val="lt1"/>
                </a:solidFill>
              </a:rPr>
              <a:t> </a:t>
            </a:r>
            <a:r>
              <a:rPr lang="en-US" b="1" dirty="0" smtClean="0">
                <a:solidFill>
                  <a:schemeClr val="lt1"/>
                </a:solidFill>
              </a:rPr>
              <a:t>9</a:t>
            </a:r>
            <a:r>
              <a:rPr lang="bg-BG" b="1" dirty="0" smtClean="0">
                <a:solidFill>
                  <a:schemeClr val="lt1"/>
                </a:solidFill>
              </a:rPr>
              <a:t>5</a:t>
            </a:r>
            <a:r>
              <a:rPr lang="en-US" b="1" dirty="0" smtClean="0">
                <a:solidFill>
                  <a:schemeClr val="lt1"/>
                </a:solidFill>
              </a:rPr>
              <a:t>1</a:t>
            </a:r>
            <a:r>
              <a:rPr lang="bg-BG" b="1" dirty="0" smtClean="0">
                <a:solidFill>
                  <a:schemeClr val="lt1"/>
                </a:solidFill>
              </a:rPr>
              <a:t> </a:t>
            </a:r>
            <a:r>
              <a:rPr lang="bg-BG" b="1" dirty="0">
                <a:solidFill>
                  <a:schemeClr val="lt1"/>
                </a:solidFill>
              </a:rPr>
              <a:t>лв.</a:t>
            </a:r>
          </a:p>
        </p:txBody>
      </p:sp>
      <p:sp>
        <p:nvSpPr>
          <p:cNvPr id="51" name="Bent-Up Arrow 50"/>
          <p:cNvSpPr/>
          <p:nvPr/>
        </p:nvSpPr>
        <p:spPr>
          <a:xfrm rot="5400000">
            <a:off x="7230132" y="5323911"/>
            <a:ext cx="592842" cy="1007669"/>
          </a:xfrm>
          <a:prstGeom prst="bentUpArrow">
            <a:avLst>
              <a:gd name="adj1" fmla="val 32840"/>
              <a:gd name="adj2" fmla="val 25298"/>
              <a:gd name="adj3" fmla="val 33355"/>
            </a:avLst>
          </a:prstGeom>
          <a:solidFill>
            <a:schemeClr val="bg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Rectangle 53"/>
          <p:cNvSpPr/>
          <p:nvPr/>
        </p:nvSpPr>
        <p:spPr>
          <a:xfrm>
            <a:off x="7936135" y="5186197"/>
            <a:ext cx="2677835" cy="10389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sz="1400" b="1" kern="1200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Сертифицирани средства</a:t>
            </a:r>
          </a:p>
          <a:p>
            <a:pPr marL="0" lvl="1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bg-BG" sz="1400" b="1" dirty="0">
              <a:solidFill>
                <a:srgbClr val="00206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bg-BG" sz="1400" b="1" kern="1200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Реално изплатени траншове от ЕК към бюджета на страната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55384" y="5781126"/>
            <a:ext cx="898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rgbClr val="002060"/>
                </a:solidFill>
                <a:latin typeface="Candara" panose="020E0502030303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sz="1600" dirty="0" smtClean="0"/>
              <a:t>17</a:t>
            </a:r>
            <a:r>
              <a:rPr lang="bg-BG" sz="1600" dirty="0" smtClean="0"/>
              <a:t>,</a:t>
            </a:r>
            <a:r>
              <a:rPr lang="en-US" sz="1600" dirty="0" smtClean="0"/>
              <a:t>11</a:t>
            </a:r>
            <a:r>
              <a:rPr lang="bg-BG" sz="1600" dirty="0" smtClean="0"/>
              <a:t>%</a:t>
            </a:r>
            <a:endParaRPr lang="en-US" sz="1600" dirty="0"/>
          </a:p>
        </p:txBody>
      </p:sp>
      <p:sp>
        <p:nvSpPr>
          <p:cNvPr id="53" name="Rounded Rectangle 52"/>
          <p:cNvSpPr/>
          <p:nvPr/>
        </p:nvSpPr>
        <p:spPr>
          <a:xfrm>
            <a:off x="24329" y="1875589"/>
            <a:ext cx="2023625" cy="757865"/>
          </a:xfrm>
          <a:prstGeom prst="roundRect">
            <a:avLst>
              <a:gd name="adj" fmla="val 16670"/>
            </a:avLst>
          </a:prstGeom>
          <a:solidFill>
            <a:schemeClr val="accent3">
              <a:lumMod val="75000"/>
            </a:schemeClr>
          </a:solidFill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Rounded Rectangle 5"/>
          <p:cNvSpPr/>
          <p:nvPr/>
        </p:nvSpPr>
        <p:spPr>
          <a:xfrm>
            <a:off x="79134" y="2016060"/>
            <a:ext cx="1907276" cy="503209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  <a:sp3d/>
          </a:bodyPr>
          <a:lstStyle/>
          <a:p>
            <a:pPr lvl="0" algn="ctr" defTabSz="35560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b="1" dirty="0" smtClean="0"/>
              <a:t>1 </a:t>
            </a:r>
            <a:r>
              <a:rPr lang="bg-BG" b="1" dirty="0" smtClean="0"/>
              <a:t>2</a:t>
            </a:r>
            <a:r>
              <a:rPr lang="en-US" b="1" dirty="0" smtClean="0"/>
              <a:t>25</a:t>
            </a:r>
            <a:r>
              <a:rPr lang="bg-BG" b="1" dirty="0" smtClean="0"/>
              <a:t> </a:t>
            </a:r>
            <a:r>
              <a:rPr lang="en-US" b="1" dirty="0" smtClean="0"/>
              <a:t>3</a:t>
            </a:r>
            <a:r>
              <a:rPr lang="bg-BG" b="1" dirty="0" smtClean="0"/>
              <a:t>68 780 лв.</a:t>
            </a:r>
            <a:r>
              <a:rPr lang="en-US" b="1" dirty="0" smtClean="0"/>
              <a:t> </a:t>
            </a:r>
            <a:endParaRPr lang="en-US" sz="1800" b="1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8367" y="3567325"/>
            <a:ext cx="1920719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bg-BG" sz="1400" b="1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в </a:t>
            </a:r>
            <a:r>
              <a:rPr lang="en-GB" sz="1400" b="1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%</a:t>
            </a:r>
            <a:r>
              <a:rPr lang="bg-BG" sz="1400" b="1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r>
              <a:rPr lang="bg-BG" sz="1400" b="1" dirty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от общия </a:t>
            </a:r>
            <a:r>
              <a:rPr lang="bg-BG" sz="1400" b="1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бюджет</a:t>
            </a:r>
            <a:r>
              <a:rPr lang="en-GB" sz="1400" b="1" dirty="0" smtClean="0">
                <a:solidFill>
                  <a:srgbClr val="00206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endParaRPr lang="en-US" sz="1400" b="1" dirty="0">
              <a:solidFill>
                <a:srgbClr val="00206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64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55" y="1310054"/>
            <a:ext cx="12083969" cy="430823"/>
          </a:xfrm>
        </p:spPr>
        <p:txBody>
          <a:bodyPr>
            <a:noAutofit/>
          </a:bodyPr>
          <a:lstStyle/>
          <a:p>
            <a:pPr algn="ctr"/>
            <a:r>
              <a:rPr lang="en-GB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I.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Финансово </a:t>
            </a:r>
            <a:r>
              <a:rPr lang="bg-BG" sz="26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изпълнение на одобрения бюджет на ОП НОИР</a:t>
            </a:r>
            <a:r>
              <a:rPr lang="en-US" sz="26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 </a:t>
            </a:r>
            <a:r>
              <a:rPr lang="bg-BG" sz="26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в лв.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към 3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1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.0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5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.2019 г. 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(2</a:t>
            </a:r>
            <a:r>
              <a:rPr lang="en-US" sz="2600" b="1" cap="small" dirty="0">
                <a:solidFill>
                  <a:srgbClr val="A51321"/>
                </a:solidFill>
                <a:cs typeface="Arial" panose="020B0604020202020204" pitchFamily="34" charset="0"/>
              </a:rPr>
              <a:t>)</a:t>
            </a:r>
            <a:endParaRPr lang="bg-BG" sz="2600" dirty="0"/>
          </a:p>
        </p:txBody>
      </p:sp>
      <p:sp>
        <p:nvSpPr>
          <p:cNvPr id="5" name="Rectangle 4"/>
          <p:cNvSpPr/>
          <p:nvPr/>
        </p:nvSpPr>
        <p:spPr>
          <a:xfrm>
            <a:off x="46655" y="6571700"/>
            <a:ext cx="12083969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0000"/>
                </a:solidFill>
                <a:latin typeface="Candara" panose="020E0502030303020204" pitchFamily="34" charset="0"/>
              </a:rPr>
              <a:t>*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r>
              <a:rPr lang="bg-BG" sz="1400" dirty="0" smtClean="0">
                <a:solidFill>
                  <a:srgbClr val="FF0000"/>
                </a:solidFill>
                <a:latin typeface="Candara" panose="020E0502030303020204" pitchFamily="34" charset="0"/>
              </a:rPr>
              <a:t>Основно авансови плащания към бенефициентите съгласно подписаните анекси към договора за БФП</a:t>
            </a:r>
            <a:r>
              <a:rPr lang="en-US" sz="1400" dirty="0" smtClean="0">
                <a:solidFill>
                  <a:srgbClr val="FF0000"/>
                </a:solidFill>
                <a:latin typeface="Candara" panose="020E0502030303020204" pitchFamily="34" charset="0"/>
              </a:rPr>
              <a:t>.</a:t>
            </a:r>
            <a:endParaRPr lang="en-US" sz="1400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  <p:graphicFrame>
        <p:nvGraphicFramePr>
          <p:cNvPr id="6" name="Group 36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143074"/>
              </p:ext>
            </p:extLst>
          </p:nvPr>
        </p:nvGraphicFramePr>
        <p:xfrm>
          <a:off x="58153" y="1709774"/>
          <a:ext cx="12083969" cy="49106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70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2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0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172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1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783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713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227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Приоритетна ос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Бюджет</a:t>
                      </a:r>
                      <a:endParaRPr kumimoji="0" lang="en-GB" sz="14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(в лева)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Договорени средства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Изплатени средства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Верифицирани средства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Сертифицирани средства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374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(в лева)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(в лева)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(в лева)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(в лева)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1. Научни изследвания и технологично развитие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60 014 272,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92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34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485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044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75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.7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66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005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987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51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Candara" panose="020E0502030303020204" pitchFamily="34" charset="0"/>
                        </a:rPr>
                        <a:t>*</a:t>
                      </a:r>
                      <a:endParaRPr kumimoji="0" lang="en-US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14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35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650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818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,8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</a:t>
                      </a:r>
                      <a:endParaRPr kumimoji="0" lang="en-US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0,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89992" marR="89992" marT="46806" marB="46806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9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2. Образование и учене през целия живот</a:t>
                      </a:r>
                    </a:p>
                  </a:txBody>
                  <a:tcPr marL="89992" marR="89992" marT="46806" marB="468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504 628 347,31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341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774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71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75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67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73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211 029 456,29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41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82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233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6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68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20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53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172 033 246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14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34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09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941431306"/>
                  </a:ext>
                </a:extLst>
              </a:tr>
              <a:tr h="135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3. Образователна среда за активно социално приобщаване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252 030 055,12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173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134 177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04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68.70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54 826 370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56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21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75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48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706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45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06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40 927 973,65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16,24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0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4. Техническа помощ</a:t>
                      </a: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89992" marR="89992" marT="46806" marB="468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54 710 872,65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51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104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145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,30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16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648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321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09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43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7 022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bg-BG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11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12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84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4 509 731,78</a:t>
                      </a:r>
                      <a:endParaRPr kumimoji="0" lang="bg-BG" sz="14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8,24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5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Общо:</a:t>
                      </a: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1 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71 383 5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50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914 4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98 078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12</a:t>
                      </a:r>
                      <a:endParaRPr kumimoji="0" lang="en-US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71,93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348 510 135,45</a:t>
                      </a: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7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41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229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9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5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5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882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56</a:t>
                      </a:r>
                      <a:endParaRPr kumimoji="0" lang="en-US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1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8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0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9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217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470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951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57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17</a:t>
                      </a:r>
                      <a:r>
                        <a:rPr kumimoji="0" lang="bg-BG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kumimoji="0" lang="en-US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ndara" panose="020E0502030303020204" pitchFamily="34" charset="0"/>
                        </a:rPr>
                        <a:t>11</a:t>
                      </a:r>
                      <a:endParaRPr kumimoji="0" lang="bg-BG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89992" marR="89992" marT="46806" marB="46806" anchor="ctr" anchorCtr="1" horzOverflow="overflow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45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186" y="1432043"/>
            <a:ext cx="11632544" cy="458304"/>
          </a:xfrm>
        </p:spPr>
        <p:txBody>
          <a:bodyPr>
            <a:noAutofit/>
          </a:bodyPr>
          <a:lstStyle/>
          <a:p>
            <a:pPr algn="ctr"/>
            <a:r>
              <a:rPr lang="en-GB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I.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Финансов напредък на ОП НОИР – 31 май 2017 г. спрямо 3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1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 май 2019 г.</a:t>
            </a:r>
            <a:endParaRPr lang="bg-BG" sz="2600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8751312"/>
              </p:ext>
            </p:extLst>
          </p:nvPr>
        </p:nvGraphicFramePr>
        <p:xfrm>
          <a:off x="1047565" y="2131447"/>
          <a:ext cx="9914094" cy="39408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6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5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9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1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18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49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Финансов напредък 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</a:t>
                      </a:r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.0</a:t>
                      </a:r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5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.2017 г.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1.05.201</a:t>
                      </a:r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9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г.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53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в лв.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bg-BG" sz="1800" b="1" u="none" strike="noStrike" dirty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в лв.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bg-BG" sz="1800" b="1" u="none" strike="noStrike" dirty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%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4713"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Договорени средства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33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8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15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400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endParaRPr lang="bg-BG" sz="1800" b="0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24,3</a:t>
                      </a:r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4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914 4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98 078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71,93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83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Реално изплатени</a:t>
                      </a:r>
                      <a:r>
                        <a:rPr lang="bg-BG" sz="1800" b="1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средства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6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0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212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4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88</a:t>
                      </a:r>
                      <a:endParaRPr lang="bg-BG" sz="1800" b="0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4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,</a:t>
                      </a:r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39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348 510 135,45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27,41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935"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Верифицирани средства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3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 8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4</a:t>
                      </a:r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5 </a:t>
                      </a:r>
                      <a:r>
                        <a:rPr lang="en-US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831</a:t>
                      </a:r>
                      <a:endParaRPr lang="bg-BG" sz="1800" b="0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1,74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229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882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56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18,09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4935"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Сертифицирани средства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0,00</a:t>
                      </a:r>
                      <a:endParaRPr lang="bg-BG" sz="1800" b="0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0,00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217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470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951</a:t>
                      </a:r>
                      <a:r>
                        <a:rPr lang="bg-BG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80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57</a:t>
                      </a:r>
                      <a:endParaRPr lang="bg-BG" sz="1800" u="none" strike="noStrike" kern="1200" dirty="0" smtClean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1</a:t>
                      </a:r>
                      <a:r>
                        <a:rPr lang="bg-BG" sz="18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Candara" panose="020E0502030303020204" pitchFamily="34" charset="0"/>
                        </a:rPr>
                        <a:t>7,11</a:t>
                      </a:r>
                      <a:endParaRPr lang="bg-BG" sz="1800" b="1" i="0" u="none" strike="noStrike" dirty="0">
                        <a:solidFill>
                          <a:schemeClr val="tx2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3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8" y="1423334"/>
            <a:ext cx="10997405" cy="509970"/>
          </a:xfrm>
        </p:spPr>
        <p:txBody>
          <a:bodyPr>
            <a:noAutofit/>
          </a:bodyPr>
          <a:lstStyle/>
          <a:p>
            <a:r>
              <a:rPr lang="en-GB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GB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6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Постигнати резултати</a:t>
            </a:r>
            <a:endParaRPr lang="bg-BG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639" y="2180492"/>
            <a:ext cx="11676184" cy="423789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Над 4</a:t>
            </a:r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0 хиляди деца и ученици са включени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дейности, финансирани по програмата;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областта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 на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научната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инфраструктура и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научните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изследвания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изпълнение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1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проекта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които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4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изграждане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Центрове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за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върхови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постижения и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за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изграждане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Центрове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за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компетентност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които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обхващат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над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60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научни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институти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висши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училища и над 1 200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учени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В областта на предучилищното образование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успешно приключи проект «Включващо образование», в рамките на който над 3000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деца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бяха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подкрепени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в 34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детски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градини със специални образователни потребности на възраст между 3 и 6 г.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Към момента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над 11 000 деца в предучилищна възраст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над 13 000 ученици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от уязвими групи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са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били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подкрепени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от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оперативната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програма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за по-лесната им адаптация в училищна среда с цел превенция на ранното им отпадане от образователната система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44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9" y="1423334"/>
            <a:ext cx="10997404" cy="509970"/>
          </a:xfrm>
        </p:spPr>
        <p:txBody>
          <a:bodyPr>
            <a:noAutofit/>
          </a:bodyPr>
          <a:lstStyle/>
          <a:p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Постигнати резултати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639" y="1933303"/>
            <a:ext cx="11807064" cy="47312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областта на </a:t>
            </a:r>
            <a:r>
              <a:rPr lang="ru-RU" b="1" u="sng" dirty="0" err="1" smtClean="0">
                <a:solidFill>
                  <a:schemeClr val="accent1">
                    <a:lumMod val="75000"/>
                  </a:schemeClr>
                </a:solidFill>
              </a:rPr>
              <a:t>училищното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образование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бе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изпълнен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най-мащабния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проект до момента в ОП НОИР – проект «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Твоят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час». Благодарение на проекта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над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400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000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ученици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са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включени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допълнителни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занимания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 цел подобряване на образователните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им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резултати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В рамките на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ОП НОИР 2014-2020 продължи подкрепата за 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28 центъра за </a:t>
            </a:r>
            <a:r>
              <a:rPr lang="ru-RU" b="1" u="sng" dirty="0" err="1" smtClean="0">
                <a:solidFill>
                  <a:schemeClr val="accent1">
                    <a:lumMod val="75000"/>
                  </a:schemeClr>
                </a:solidFill>
              </a:rPr>
              <a:t>кариерно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ориентиране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като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над 20 000 ученици са получили индивидуални консултации;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В областта на професионалното образование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ОП НОИР подкрепя над 300 професионални гимназии в страната, в които функционират близо 400 учебно-тренировъчни фирми;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В областта на висшето образование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подкрепата е под формата на предоставени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стипендии на над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41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000 студенти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които се обучават в приоритетни за икономиката направления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над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44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000 студенти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които са участвали в студентски практики в реална работна среда;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рограмата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финансира и мерки, свързани с 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ученето през целия живот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Провеждат се курсове за обучения на възрастни – курсове по ограмотяване и за усвояване на учебно съдържание от над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4700 неграмотни или слабограмотни лица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9381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562" y="1370582"/>
            <a:ext cx="11737730" cy="493390"/>
          </a:xfrm>
        </p:spPr>
        <p:txBody>
          <a:bodyPr>
            <a:normAutofit/>
          </a:bodyPr>
          <a:lstStyle/>
          <a:p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</a:t>
            </a:r>
            <a:r>
              <a:rPr lang="en-US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II</a:t>
            </a:r>
            <a:r>
              <a:rPr lang="en-GB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. </a:t>
            </a:r>
            <a:r>
              <a:rPr lang="bg-BG" sz="2800" b="1" cap="small" dirty="0" smtClean="0">
                <a:solidFill>
                  <a:srgbClr val="A51321"/>
                </a:solidFill>
                <a:cs typeface="Arial" panose="020B0604020202020204" pitchFamily="34" charset="0"/>
              </a:rPr>
              <a:t>Обявени процедури и договори в изпълнение през 2019 г. 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562" y="2294790"/>
            <a:ext cx="11737730" cy="443132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В приоритетна ос 1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на 23.05.2019 г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. обявена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е процедура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„Допълваща подкрепа за участие в Хоризонт 2020“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 с бюджет от </a:t>
            </a: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6</a:t>
            </a:r>
            <a:r>
              <a:rPr lang="bg-BG">
                <a:solidFill>
                  <a:schemeClr val="accent1">
                    <a:lumMod val="75000"/>
                  </a:schemeClr>
                </a:solidFill>
              </a:rPr>
              <a:t>0 млн.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лв. Процедурата цели да осигури допълващо съфинансиране за проекти, които са вече в изпълнение по Хоризонт 2020, чрез отделен договор за предоставяне на БФП по ОП НОИР.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приоритетна ос 2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е в изпълнение договор за безвъзмездна финансова помощ по процедура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„Подкрепа за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успех“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, сключен на 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</a:rPr>
              <a:t>28.02.2019 г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бюджет от 127 млн. лв. Процедурата цели да намали и предотврати преждевременното напускане на училище като ще се изпълнява в 2000 училища.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процес на оценка е проектно предложение по процедура </a:t>
            </a:r>
            <a:r>
              <a:rPr lang="bg-BG" b="1" u="sng" dirty="0">
                <a:solidFill>
                  <a:schemeClr val="accent1">
                    <a:lumMod val="75000"/>
                  </a:schemeClr>
                </a:solidFill>
              </a:rPr>
              <a:t>„Образование за утрешния ден“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, която ще подпомогне изпълнението на стратегическата национална визия за дигитализация на образованието. Бюджетът е в рамките на 105 </a:t>
            </a:r>
            <a:r>
              <a:rPr lang="bg-BG" dirty="0" err="1">
                <a:solidFill>
                  <a:schemeClr val="accent1">
                    <a:lumMod val="75000"/>
                  </a:schemeClr>
                </a:solidFill>
              </a:rPr>
              <a:t>млн.лв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В приоритетна ос 3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е в изпълнение е договор за безвъзмездна финансова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помощ,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сключен 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bg-BG" b="1" dirty="0">
                <a:solidFill>
                  <a:schemeClr val="accent1">
                    <a:lumMod val="75000"/>
                  </a:schemeClr>
                </a:solidFill>
              </a:rPr>
              <a:t>16.05.2019 г.</a:t>
            </a:r>
            <a:r>
              <a:rPr lang="bg-BG" dirty="0">
                <a:solidFill>
                  <a:schemeClr val="accent1">
                    <a:lumMod val="75000"/>
                  </a:schemeClr>
                </a:solidFill>
              </a:rPr>
              <a:t> по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процедура </a:t>
            </a:r>
            <a:r>
              <a:rPr lang="bg-BG" b="1" u="sng" dirty="0" smtClean="0">
                <a:solidFill>
                  <a:schemeClr val="accent1">
                    <a:lumMod val="75000"/>
                  </a:schemeClr>
                </a:solidFill>
              </a:rPr>
              <a:t>„Активно приобщаване в системата на предучилищно образование“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която 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ще подпомогне процеса по ранно обхващане и образователно приобщаване на деца от уязвими групи с бюджет от 82,5 </a:t>
            </a:r>
            <a:r>
              <a:rPr lang="bg-BG" dirty="0" err="1" smtClean="0">
                <a:solidFill>
                  <a:schemeClr val="accent1">
                    <a:lumMod val="75000"/>
                  </a:schemeClr>
                </a:solidFill>
              </a:rPr>
              <a:t>млн.лв</a:t>
            </a:r>
            <a:r>
              <a:rPr lang="bg-BG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bg-B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64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6415</TotalTime>
  <Words>1727</Words>
  <Application>Microsoft Office PowerPoint</Application>
  <PresentationFormat>Widescreen</PresentationFormat>
  <Paragraphs>273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Candara</vt:lpstr>
      <vt:lpstr>Courier New</vt:lpstr>
      <vt:lpstr>Times New Roman</vt:lpstr>
      <vt:lpstr>Wingdings</vt:lpstr>
      <vt:lpstr>Retrospect</vt:lpstr>
      <vt:lpstr>Напредък в изпълнението на ОП НОИР 2014-2020 Всички данни са към 31 май 2019 г. </vt:lpstr>
      <vt:lpstr>Съдържание</vt:lpstr>
      <vt:lpstr>I. Финансово изпълнение на приоритетните оси - одобрен бюджет на ОП НОИР (в млн. лв.)</vt:lpstr>
      <vt:lpstr>I. Финансово изпълнение на одобрения бюджет на ОП НОИР в лв. (1)</vt:lpstr>
      <vt:lpstr>I. Финансово изпълнение на одобрения бюджет на ОП НОИР в лв. към 31.05.2019 г. (2)</vt:lpstr>
      <vt:lpstr>I. Финансов напредък на ОП НОИР – 31 май 2017 г. спрямо 31 май 2019 г.</vt:lpstr>
      <vt:lpstr>II. Постигнати резултати</vt:lpstr>
      <vt:lpstr>II. Постигнати резултати</vt:lpstr>
      <vt:lpstr>III. Обявени процедури и договори в изпълнение през 2019 г. </vt:lpstr>
      <vt:lpstr>III. Обявени процедури и договори в изпълнение през 2019 г. (2)</vt:lpstr>
      <vt:lpstr>IV. Предстоящи процедури през 2019 г. в приоритетна ос 2</vt:lpstr>
      <vt:lpstr>IV. Предстоящи процедури през 2019 г. в приоритетна ос 3</vt:lpstr>
      <vt:lpstr>Благодаря Ви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РАБОТНА СРЕЩА на УО на ОП НОИР</dc:title>
  <dc:creator>KG</dc:creator>
  <cp:lastModifiedBy>m.atkova@mon.bg</cp:lastModifiedBy>
  <cp:revision>468</cp:revision>
  <cp:lastPrinted>2019-01-31T15:40:57Z</cp:lastPrinted>
  <dcterms:created xsi:type="dcterms:W3CDTF">2016-05-13T12:08:51Z</dcterms:created>
  <dcterms:modified xsi:type="dcterms:W3CDTF">2019-06-26T11:11:31Z</dcterms:modified>
</cp:coreProperties>
</file>